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</p:sldMasterIdLst>
  <p:notesMasterIdLst>
    <p:notesMasterId r:id="rId33"/>
  </p:notesMasterIdLst>
  <p:handoutMasterIdLst>
    <p:handoutMasterId r:id="rId34"/>
  </p:handoutMasterIdLst>
  <p:sldIdLst>
    <p:sldId id="419" r:id="rId2"/>
    <p:sldId id="259" r:id="rId3"/>
    <p:sldId id="260" r:id="rId4"/>
    <p:sldId id="263" r:id="rId5"/>
    <p:sldId id="387" r:id="rId6"/>
    <p:sldId id="415" r:id="rId7"/>
    <p:sldId id="422" r:id="rId8"/>
    <p:sldId id="388" r:id="rId9"/>
    <p:sldId id="389" r:id="rId10"/>
    <p:sldId id="390" r:id="rId11"/>
    <p:sldId id="391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4" r:id="rId22"/>
    <p:sldId id="423" r:id="rId23"/>
    <p:sldId id="412" r:id="rId24"/>
    <p:sldId id="405" r:id="rId25"/>
    <p:sldId id="406" r:id="rId26"/>
    <p:sldId id="407" r:id="rId27"/>
    <p:sldId id="408" r:id="rId28"/>
    <p:sldId id="417" r:id="rId29"/>
    <p:sldId id="416" r:id="rId30"/>
    <p:sldId id="409" r:id="rId31"/>
    <p:sldId id="420" r:id="rId32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AF220B"/>
    <a:srgbClr val="AC0E34"/>
    <a:srgbClr val="FDEEE9"/>
    <a:srgbClr val="FADACE"/>
    <a:srgbClr val="FCE0E7"/>
    <a:srgbClr val="F69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5" autoAdjust="0"/>
    <p:restoredTop sz="95606" autoAdjust="0"/>
  </p:normalViewPr>
  <p:slideViewPr>
    <p:cSldViewPr>
      <p:cViewPr varScale="1">
        <p:scale>
          <a:sx n="92" d="100"/>
          <a:sy n="92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mine.yenice\Desktop\2020%20VER&#304;LER\2020%20y&#305;l&#305;%20verileri\2020%20Grafikler\Olgu%20H&#305;z&#305;,%20&#304;nsidans&#305;,%20Say&#305;lar&#305;%202005-20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solidFill>
                  <a:srgbClr val="0000FF"/>
                </a:solidFill>
              </a:rPr>
              <a:t>T</a:t>
            </a:r>
            <a:r>
              <a:rPr lang="tr-TR">
                <a:solidFill>
                  <a:srgbClr val="0000FF"/>
                </a:solidFill>
              </a:rPr>
              <a:t>ürkiye'de Verem Hastası </a:t>
            </a:r>
            <a:r>
              <a:rPr lang="en-US">
                <a:solidFill>
                  <a:srgbClr val="0000FF"/>
                </a:solidFill>
              </a:rPr>
              <a:t>Sayısı</a:t>
            </a:r>
            <a:r>
              <a:rPr lang="tr-TR">
                <a:solidFill>
                  <a:srgbClr val="0000FF"/>
                </a:solidFill>
              </a:rPr>
              <a:t>, 2005-2020</a:t>
            </a:r>
            <a:endParaRPr lang="en-US">
              <a:solidFill>
                <a:srgbClr val="0000FF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'TOH ve İnsidans'!$B$25</c:f>
              <c:strCache>
                <c:ptCount val="1"/>
                <c:pt idx="0">
                  <c:v>Toplam Olgu Sayısı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'TOH ve İnsidans'!$A$26:$A$41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'TOH ve İnsidans'!$B$26:$B$41</c:f>
              <c:numCache>
                <c:formatCode>#,##0</c:formatCode>
                <c:ptCount val="16"/>
                <c:pt idx="0">
                  <c:v>20535</c:v>
                </c:pt>
                <c:pt idx="1">
                  <c:v>20526</c:v>
                </c:pt>
                <c:pt idx="2">
                  <c:v>19694</c:v>
                </c:pt>
                <c:pt idx="3">
                  <c:v>18452</c:v>
                </c:pt>
                <c:pt idx="4">
                  <c:v>17402</c:v>
                </c:pt>
                <c:pt idx="5">
                  <c:v>16551</c:v>
                </c:pt>
                <c:pt idx="6">
                  <c:v>15679</c:v>
                </c:pt>
                <c:pt idx="7">
                  <c:v>14691</c:v>
                </c:pt>
                <c:pt idx="8">
                  <c:v>13409</c:v>
                </c:pt>
                <c:pt idx="9">
                  <c:v>13378</c:v>
                </c:pt>
                <c:pt idx="10">
                  <c:v>12772</c:v>
                </c:pt>
                <c:pt idx="11">
                  <c:v>12417</c:v>
                </c:pt>
                <c:pt idx="12">
                  <c:v>12046</c:v>
                </c:pt>
                <c:pt idx="13">
                  <c:v>11786</c:v>
                </c:pt>
                <c:pt idx="14">
                  <c:v>11401</c:v>
                </c:pt>
                <c:pt idx="15">
                  <c:v>8925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31-4129-9030-7A4A4C6EA9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5215232"/>
        <c:axId val="75217920"/>
      </c:barChart>
      <c:catAx>
        <c:axId val="7521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tr-TR"/>
          </a:p>
        </c:txPr>
        <c:crossAx val="75217920"/>
        <c:crosses val="autoZero"/>
        <c:auto val="1"/>
        <c:lblAlgn val="ctr"/>
        <c:lblOffset val="100"/>
        <c:noMultiLvlLbl val="0"/>
      </c:catAx>
      <c:valAx>
        <c:axId val="7521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tr-TR"/>
          </a:p>
        </c:txPr>
        <c:crossAx val="7521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tr-T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154FF0-891F-4823-B1E1-B8DB12EBF545}" type="datetimeFigureOut">
              <a:rPr lang="tr-TR"/>
              <a:pPr>
                <a:defRPr/>
              </a:pPr>
              <a:t>03.01.2022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78737A-C7D3-442A-AFE8-1CF91FF3DD6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1398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7D608A-C0FA-4788-A927-5F90AD02E4F9}" type="datetimeFigureOut">
              <a:rPr lang="tr-TR"/>
              <a:pPr>
                <a:defRPr/>
              </a:pPr>
              <a:t>03.01.2022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C5C25B8-CCC7-4512-9856-68E69E98ADC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83390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EA0DA6-AD43-4517-AAF8-2EA42AA2B1CF}" type="slidenum">
              <a:rPr lang="tr-TR" altLang="tr-TR">
                <a:latin typeface="Calibri" panose="020F0502020204030204" pitchFamily="34" charset="0"/>
              </a:rPr>
              <a:pPr/>
              <a:t>2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9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68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D5E857-715B-47D9-86E1-EA8B6D03C4F7}" type="slidenum">
              <a:rPr lang="tr-TR" altLang="tr-TR">
                <a:latin typeface="Calibri" panose="020F0502020204030204" pitchFamily="34" charset="0"/>
              </a:rPr>
              <a:pPr/>
              <a:t>3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93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378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D2A7C0-E59B-40AD-AC61-AE0E786E7048}" type="slidenum">
              <a:rPr lang="tr-TR" altLang="tr-TR">
                <a:latin typeface="Calibri" panose="020F0502020204030204" pitchFamily="34" charset="0"/>
              </a:rPr>
              <a:pPr/>
              <a:t>4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84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/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791C08-2254-4D9A-AE2D-2AD89C3BAD82}" type="slidenum">
              <a:rPr lang="tr-TR" altLang="tr-TR">
                <a:latin typeface="Calibri" panose="020F0502020204030204" pitchFamily="34" charset="0"/>
              </a:rPr>
              <a:pPr/>
              <a:t>25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5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31BC-8D30-49C2-97AD-1A71231FE856}" type="datetime1">
              <a:rPr lang="tr-TR"/>
              <a:pPr>
                <a:defRPr/>
              </a:pPr>
              <a:t>03.01.2022</a:t>
            </a:fld>
            <a:endParaRPr lang="tr-T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6D513D-ABB6-4B9E-AFE7-33883A8C70D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93153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F84D-299F-4E46-A1D5-A888B16808A0}" type="datetime1">
              <a:rPr lang="tr-TR"/>
              <a:pPr>
                <a:defRPr/>
              </a:pPr>
              <a:t>03.01.2022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E1658-2788-4D67-9CDB-044EC93F260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003628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EA5C-39C4-41AD-86CB-E5BC685C83E9}" type="datetime1">
              <a:rPr lang="tr-TR"/>
              <a:pPr>
                <a:defRPr/>
              </a:pPr>
              <a:t>03.01.2022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A44A2-D2A1-4FFD-B314-F3CA55C77D6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035090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EA38-1015-4CC2-BD66-6F706D162CE9}" type="datetime1">
              <a:rPr lang="tr-TR"/>
              <a:pPr>
                <a:defRPr/>
              </a:pPr>
              <a:t>03.01.2022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0DFED-CB29-4036-B195-C254AF8497A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4431047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9806-BB79-4AC7-9708-7E61C0AA24A1}" type="datetime1">
              <a:rPr lang="tr-TR"/>
              <a:pPr>
                <a:defRPr/>
              </a:pPr>
              <a:t>03.01.2022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97A8B-C0DA-4C4F-B5ED-04BA690305B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107111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A8ED-D62E-4F28-B085-0280071E63EA}" type="datetime1">
              <a:rPr lang="tr-TR"/>
              <a:pPr>
                <a:defRPr/>
              </a:pPr>
              <a:t>03.01.2022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9115F-EA7F-458E-950F-38926CF639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9926821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B967-E76B-4158-8165-92F0D66EFC60}" type="datetime1">
              <a:rPr lang="tr-TR"/>
              <a:pPr>
                <a:defRPr/>
              </a:pPr>
              <a:t>03.01.2022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A5E49-5DAE-4600-AE4C-9577A946A65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2093962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0A93-76EE-4709-A548-7294DCEECC4D}" type="datetime1">
              <a:rPr lang="tr-TR"/>
              <a:pPr>
                <a:defRPr/>
              </a:pPr>
              <a:t>03.01.2022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8A6F1-4487-48ED-9E52-7D76B0B4032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317957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69FE-6623-4C38-ADB3-0064D0E960C2}" type="datetime1">
              <a:rPr lang="tr-TR"/>
              <a:pPr>
                <a:defRPr/>
              </a:pPr>
              <a:t>03.01.2022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4DE-5D56-486D-B4CC-E68086DB32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6761659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1722-9EE6-49F1-942D-0468001CB8B7}" type="datetime1">
              <a:rPr lang="tr-TR"/>
              <a:pPr>
                <a:defRPr/>
              </a:pPr>
              <a:t>03.01.2022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B1DC7-506A-406C-BA80-0BD2C3EC238D}" type="slidenum">
              <a:rPr lang="tr-TR" altLang="tr-TR"/>
              <a:pPr/>
              <a:t>‹#›</a:t>
            </a:fld>
            <a:endParaRPr lang="tr-TR" altLang="tr-TR"/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32" y="83935"/>
            <a:ext cx="1493168" cy="14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4B97-4396-486A-9895-AA26018570CB}" type="datetime1">
              <a:rPr lang="tr-TR"/>
              <a:pPr>
                <a:defRPr/>
              </a:pPr>
              <a:t>03.01.2022</a:t>
            </a:fld>
            <a:endParaRPr lang="tr-T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2686F6-05D7-4F1A-B77E-4CF9DB7A0C3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8529940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3FBCB8-01EB-4474-9601-BAFA81291B5B}" type="datetime1">
              <a:rPr lang="tr-TR"/>
              <a:pPr>
                <a:defRPr/>
              </a:pPr>
              <a:t>03.01.2022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fld id="{6695ECB1-00D4-4051-86D0-5911BD782117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5" r:id="rId8"/>
    <p:sldLayoutId id="2147483796" r:id="rId9"/>
    <p:sldLayoutId id="2147483792" r:id="rId10"/>
    <p:sldLayoutId id="21474837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/>
          </p:cNvSpPr>
          <p:nvPr>
            <p:ph idx="1"/>
          </p:nvPr>
        </p:nvSpPr>
        <p:spPr>
          <a:xfrm>
            <a:off x="755648" y="3212976"/>
            <a:ext cx="7654925" cy="647700"/>
          </a:xfrm>
        </p:spPr>
        <p:txBody>
          <a:bodyPr rtlCol="0">
            <a:normAutofit/>
          </a:bodyPr>
          <a:lstStyle/>
          <a:p>
            <a:pPr algn="ctr" eaLnBrk="1" fontAlgn="auto" hangingPunct="1">
              <a:buFont typeface="Wingdings 2" pitchFamily="18" charset="2"/>
              <a:buNone/>
              <a:defRPr/>
            </a:pPr>
            <a:r>
              <a:rPr lang="tr-TR" altLang="tr-TR" sz="3600" dirty="0">
                <a:solidFill>
                  <a:srgbClr val="AF220B"/>
                </a:solidFill>
                <a:latin typeface="+mj-lt"/>
                <a:cs typeface="Tahoma" pitchFamily="34" charset="0"/>
              </a:rPr>
              <a:t>VEREM HASTALIĞI</a:t>
            </a: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955216" y="261515"/>
            <a:ext cx="5255791" cy="1511300"/>
          </a:xfrm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 anchorCtr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T.C. </a:t>
            </a:r>
            <a:br>
              <a:rPr lang="tr-TR" alt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 Bakanlığı</a:t>
            </a:r>
            <a:b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Halk Sağlığı Genel Müdürlüğü</a:t>
            </a:r>
            <a:b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Tüberküloz Dairesi Başkanlığı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29923" cy="15841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414152" y="1775931"/>
            <a:ext cx="7777163" cy="2159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tr-TR" altLang="tr-TR" sz="2400" dirty="0">
                <a:cs typeface="Arial" panose="020B0604020202020204" pitchFamily="34" charset="0"/>
              </a:rPr>
              <a:t>Hastalar tarafından;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Konuşma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0-210</a:t>
            </a:r>
            <a:r>
              <a:rPr lang="tr-TR" altLang="tr-TR" sz="2400" b="0" dirty="0">
                <a:cs typeface="Arial" panose="020B0604020202020204" pitchFamily="34" charset="0"/>
              </a:rPr>
              <a:t> damlacık,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Öksürme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0-3.500</a:t>
            </a:r>
            <a:r>
              <a:rPr lang="tr-TR" altLang="tr-TR" sz="2400" b="0" dirty="0">
                <a:cs typeface="Arial" panose="020B0604020202020204" pitchFamily="34" charset="0"/>
              </a:rPr>
              <a:t> damlacık,</a:t>
            </a:r>
          </a:p>
          <a:p>
            <a:pPr eaLnBrk="1" hangingPunct="1"/>
            <a:r>
              <a:rPr lang="tr-TR" altLang="tr-TR" sz="2400" b="0" dirty="0">
                <a:cs typeface="Arial" panose="020B0604020202020204" pitchFamily="34" charset="0"/>
              </a:rPr>
              <a:t>Hapşırma ile </a:t>
            </a:r>
            <a:r>
              <a:rPr lang="tr-TR" altLang="tr-TR" sz="2400" b="0" dirty="0">
                <a:solidFill>
                  <a:srgbClr val="FF0000"/>
                </a:solidFill>
                <a:cs typeface="Arial" panose="020B0604020202020204" pitchFamily="34" charset="0"/>
              </a:rPr>
              <a:t>4.500-1.000.000</a:t>
            </a:r>
            <a:r>
              <a:rPr lang="tr-TR" altLang="tr-TR" sz="2400" b="0" dirty="0">
                <a:cs typeface="Arial" panose="020B0604020202020204" pitchFamily="34" charset="0"/>
              </a:rPr>
              <a:t> damlacık çıkarılır.</a:t>
            </a:r>
          </a:p>
          <a:p>
            <a:pPr eaLnBrk="1" hangingPunct="1"/>
            <a:endParaRPr lang="tr-TR" altLang="tr-TR" sz="2800" dirty="0">
              <a:latin typeface="Perpetua" panose="02020502060401020303" pitchFamily="18" charset="0"/>
            </a:endParaRPr>
          </a:p>
        </p:txBody>
      </p:sp>
      <p:pic>
        <p:nvPicPr>
          <p:cNvPr id="14339" name="Picture 9" descr="hele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43926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Yuvarlatılmış Dikdörtgen"/>
          <p:cNvSpPr>
            <a:spLocks noChangeArrowheads="1"/>
          </p:cNvSpPr>
          <p:nvPr/>
        </p:nvSpPr>
        <p:spPr bwMode="auto">
          <a:xfrm>
            <a:off x="1116013" y="462998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Hastalığı Nasıl Bulaşır?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  <p:sp>
        <p:nvSpPr>
          <p:cNvPr id="14341" name="8 Dikdörtgen"/>
          <p:cNvSpPr>
            <a:spLocks noChangeArrowheads="1"/>
          </p:cNvSpPr>
          <p:nvPr/>
        </p:nvSpPr>
        <p:spPr bwMode="auto">
          <a:xfrm>
            <a:off x="4932040" y="4022087"/>
            <a:ext cx="3960812" cy="223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 dirty="0"/>
              <a:t>Hastaların öksürme ve hapşırma sırasında ağızlarını mendille kapatmaları gerekmektedir.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710406" y="1556792"/>
            <a:ext cx="7678018" cy="1323439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tr-TR" b="0" dirty="0">
                <a:latin typeface="+mn-lt"/>
                <a:cs typeface="Tahoma" panose="020B0604030504040204" pitchFamily="34" charset="0"/>
              </a:rPr>
              <a:t>Tedavi olmayan bir </a:t>
            </a:r>
            <a:r>
              <a:rPr lang="tr-TR" altLang="tr-TR" b="0" dirty="0">
                <a:latin typeface="+mn-lt"/>
              </a:rPr>
              <a:t>verem</a:t>
            </a:r>
            <a:r>
              <a:rPr lang="th-TH" altLang="tr-TR" b="0" dirty="0">
                <a:latin typeface="+mn-lt"/>
                <a:cs typeface="Tahoma" panose="020B0604030504040204" pitchFamily="34" charset="0"/>
              </a:rPr>
              <a:t> hastas</a:t>
            </a:r>
            <a:r>
              <a:rPr lang="tr-TR" altLang="tr-TR" b="0" dirty="0">
                <a:latin typeface="+mn-lt"/>
              </a:rPr>
              <a:t>ı </a:t>
            </a:r>
            <a:r>
              <a:rPr lang="th-TH" altLang="tr-TR" b="0" dirty="0">
                <a:latin typeface="+mn-lt"/>
                <a:cs typeface="Tahoma" panose="020B0604030504040204" pitchFamily="34" charset="0"/>
              </a:rPr>
              <a:t>her yıl yaklaşık </a:t>
            </a:r>
            <a:r>
              <a:rPr lang="tr-TR" altLang="tr-TR" b="0" dirty="0">
                <a:latin typeface="+mn-lt"/>
                <a:cs typeface="Tahoma" panose="020B0604030504040204" pitchFamily="34" charset="0"/>
              </a:rPr>
              <a:t>5</a:t>
            </a:r>
            <a:r>
              <a:rPr lang="th-TH" altLang="tr-TR" b="0" dirty="0">
                <a:latin typeface="+mn-lt"/>
                <a:cs typeface="Tahoma" panose="020B0604030504040204" pitchFamily="34" charset="0"/>
              </a:rPr>
              <a:t>-15 kişiy</a:t>
            </a:r>
            <a:r>
              <a:rPr lang="tr-TR" altLang="tr-TR" b="0" dirty="0">
                <a:latin typeface="+mn-lt"/>
                <a:cs typeface="Tahoma" panose="020B0604030504040204" pitchFamily="34" charset="0"/>
              </a:rPr>
              <a:t>e enfeksiyonu bulaştırır.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endParaRPr lang="tr-TR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ngsana New" pitchFamily="18" charset="-34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</a:pPr>
            <a:r>
              <a:rPr lang="tr-TR" b="0" dirty="0">
                <a:latin typeface="+mn-lt"/>
                <a:cs typeface="Angsana New" pitchFamily="18" charset="-34"/>
              </a:rPr>
              <a:t>(</a:t>
            </a:r>
            <a:r>
              <a:rPr lang="tr-TR" b="0" dirty="0">
                <a:latin typeface="+mn-lt"/>
              </a:rPr>
              <a:t>T</a:t>
            </a:r>
            <a:r>
              <a:rPr lang="th-TH" b="0" dirty="0">
                <a:latin typeface="+mn-lt"/>
                <a:cs typeface="Tahoma" pitchFamily="34" charset="0"/>
              </a:rPr>
              <a:t>edavi olmayan dirençli bir hasta da dirençli mikropları</a:t>
            </a:r>
            <a:r>
              <a:rPr lang="tr-TR" b="0" dirty="0">
                <a:latin typeface="+mn-lt"/>
              </a:rPr>
              <a:t> </a:t>
            </a:r>
            <a:r>
              <a:rPr lang="th-TH" b="0" dirty="0">
                <a:latin typeface="+mn-lt"/>
                <a:cs typeface="Tahoma" pitchFamily="34" charset="0"/>
              </a:rPr>
              <a:t>bulaştırır</a:t>
            </a:r>
            <a:r>
              <a:rPr lang="tr-TR" b="0" dirty="0">
                <a:latin typeface="+mn-lt"/>
                <a:cs typeface="Tahoma" pitchFamily="34" charset="0"/>
              </a:rPr>
              <a:t>.)</a:t>
            </a:r>
            <a:endParaRPr lang="th-TH" altLang="tr-TR" b="0" dirty="0"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15364" name="Picture 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43288"/>
            <a:ext cx="18399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2627313" y="4230688"/>
            <a:ext cx="1600200" cy="1143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0">
              <a:latin typeface="Verdana" panose="020B0604030504040204" pitchFamily="34" charset="0"/>
            </a:endParaRPr>
          </a:p>
        </p:txBody>
      </p:sp>
      <p:pic>
        <p:nvPicPr>
          <p:cNvPr id="15366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465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718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8356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672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259388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465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1718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988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95788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879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1879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4672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624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8356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7626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710406" y="5736431"/>
            <a:ext cx="2316956" cy="46166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dirty="0">
                <a:solidFill>
                  <a:srgbClr val="800000"/>
                </a:solidFill>
              </a:rPr>
              <a:t>Verem</a:t>
            </a:r>
            <a:r>
              <a:rPr lang="th-TH" altLang="tr-TR" sz="2400" dirty="0">
                <a:solidFill>
                  <a:srgbClr val="800000"/>
                </a:solidFill>
              </a:rPr>
              <a:t> hastası</a:t>
            </a:r>
            <a:endParaRPr lang="tr-TR" altLang="tr-TR" sz="2400" dirty="0">
              <a:solidFill>
                <a:srgbClr val="800000"/>
              </a:solidFill>
            </a:endParaRPr>
          </a:p>
        </p:txBody>
      </p:sp>
      <p:sp>
        <p:nvSpPr>
          <p:cNvPr id="24" name="3 Yuvarlatılmış Dikdörtgen"/>
          <p:cNvSpPr>
            <a:spLocks noChangeArrowheads="1"/>
          </p:cNvSpPr>
          <p:nvPr/>
        </p:nvSpPr>
        <p:spPr bwMode="auto">
          <a:xfrm>
            <a:off x="971550" y="404813"/>
            <a:ext cx="5932488" cy="12366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Hastalığı Nasıl Bulaşır?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395288" y="1700213"/>
            <a:ext cx="8281168" cy="4752975"/>
          </a:xfrm>
        </p:spPr>
        <p:txBody>
          <a:bodyPr rtlCol="0">
            <a:normAutofit lnSpcReduction="10000"/>
          </a:bodyPr>
          <a:lstStyle/>
          <a:p>
            <a:pPr marL="342900" indent="-342900" eaLnBrk="1" fontAlgn="auto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Solunum yoluyla alınan verem mikrobu </a:t>
            </a:r>
            <a:r>
              <a:rPr lang="tr-TR" altLang="tr-TR" sz="2400" b="0" dirty="0">
                <a:solidFill>
                  <a:srgbClr val="FF0000"/>
                </a:solidFill>
              </a:rPr>
              <a:t>verem enfeksiyonuna</a:t>
            </a:r>
            <a:r>
              <a:rPr lang="tr-TR" altLang="tr-TR" sz="2400" b="0" dirty="0">
                <a:solidFill>
                  <a:schemeClr val="accent2"/>
                </a:solidFill>
              </a:rPr>
              <a:t> </a:t>
            </a:r>
            <a:r>
              <a:rPr lang="tr-TR" altLang="tr-TR" sz="2400" b="0" dirty="0"/>
              <a:t>yol açar. </a:t>
            </a:r>
          </a:p>
          <a:p>
            <a:pPr marL="342900" indent="-342900" eaLnBrk="1" fontAlgn="auto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B, bir hastalık durumu değildir. Vücutta verem basilinin sessiz durduğu ve adeta hapsedildiği bir durumdur.</a:t>
            </a:r>
          </a:p>
          <a:p>
            <a:pPr marL="342900" indent="-342900" eaLnBrk="1" fontAlgn="auto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err="1"/>
              <a:t>Enfekte</a:t>
            </a:r>
            <a:r>
              <a:rPr lang="tr-TR" altLang="tr-TR" sz="2400" b="0" dirty="0"/>
              <a:t> olan kişilerin;</a:t>
            </a:r>
          </a:p>
          <a:p>
            <a:pPr marL="800100" lvl="1" indent="-342900" eaLnBrk="1" fontAlgn="auto" hangingPunct="1">
              <a:buClr>
                <a:srgbClr val="AC0E34"/>
              </a:buClr>
              <a:buFontTx/>
              <a:buChar char="-"/>
              <a:defRPr/>
            </a:pPr>
            <a:r>
              <a:rPr lang="tr-TR" altLang="tr-TR" sz="2400" b="0" dirty="0"/>
              <a:t>%5’i ilk 1-2 yıl içinde </a:t>
            </a:r>
            <a:r>
              <a:rPr lang="tr-TR" altLang="tr-TR" sz="2400" b="0" dirty="0">
                <a:solidFill>
                  <a:srgbClr val="0070C0"/>
                </a:solidFill>
              </a:rPr>
              <a:t>aktif verem </a:t>
            </a:r>
            <a:r>
              <a:rPr lang="tr-TR" altLang="tr-TR" sz="2400" b="0" dirty="0"/>
              <a:t>hastası olur,</a:t>
            </a:r>
          </a:p>
          <a:p>
            <a:pPr marL="800100" lvl="1" indent="-342900" eaLnBrk="1" fontAlgn="auto" hangingPunct="1">
              <a:buClr>
                <a:srgbClr val="AC0E34"/>
              </a:buClr>
              <a:buFontTx/>
              <a:buChar char="-"/>
              <a:defRPr/>
            </a:pPr>
            <a:r>
              <a:rPr lang="tr-TR" altLang="tr-TR" sz="2400" b="0" dirty="0"/>
              <a:t>%5’inde 2. yıldan sonra herhangi bir zamanda vücut direncinin düştüğü durumlarda, vücutta beklemekte olan verem mikrobu çoğalarak </a:t>
            </a:r>
            <a:r>
              <a:rPr lang="tr-TR" altLang="tr-TR" sz="2400" b="0" dirty="0">
                <a:solidFill>
                  <a:srgbClr val="0070C0"/>
                </a:solidFill>
              </a:rPr>
              <a:t>verem hastalığına </a:t>
            </a:r>
            <a:r>
              <a:rPr lang="tr-TR" altLang="tr-TR" sz="2400" b="0" dirty="0"/>
              <a:t>yol açar.</a:t>
            </a:r>
          </a:p>
          <a:p>
            <a:pPr marL="800100" lvl="1" indent="-342900" eaLnBrk="1" fontAlgn="auto" hangingPunct="1">
              <a:buClr>
                <a:srgbClr val="AC0E34"/>
              </a:buClr>
              <a:buFontTx/>
              <a:buChar char="-"/>
              <a:defRPr/>
            </a:pPr>
            <a:r>
              <a:rPr lang="tr-TR" altLang="tr-TR" sz="2400" b="0" dirty="0"/>
              <a:t>Yaklaşık %90’ında ise verem hastalığı gelişmez; verem mikrobu vücutta sessiz olarak kalır.</a:t>
            </a:r>
          </a:p>
          <a:p>
            <a:pPr eaLnBrk="1" fontAlgn="auto" hangingPunct="1">
              <a:buFont typeface="Wingdings" pitchFamily="2" charset="2"/>
              <a:buChar char="Ø"/>
              <a:defRPr/>
            </a:pPr>
            <a:endParaRPr lang="tr-TR" altLang="tr-TR" sz="2400" dirty="0">
              <a:solidFill>
                <a:srgbClr val="92D050"/>
              </a:solidFill>
            </a:endParaRPr>
          </a:p>
        </p:txBody>
      </p:sp>
      <p:sp>
        <p:nvSpPr>
          <p:cNvPr id="18435" name="3 Aşağı Ok Belirtme Çizgisi"/>
          <p:cNvSpPr>
            <a:spLocks noChangeArrowheads="1"/>
          </p:cNvSpPr>
          <p:nvPr/>
        </p:nvSpPr>
        <p:spPr bwMode="auto">
          <a:xfrm>
            <a:off x="611188" y="404813"/>
            <a:ext cx="6624637" cy="1295400"/>
          </a:xfrm>
          <a:prstGeom prst="downArrowCallout">
            <a:avLst>
              <a:gd name="adj1" fmla="val 55085"/>
              <a:gd name="adj2" fmla="val 41911"/>
              <a:gd name="adj3" fmla="val 28884"/>
              <a:gd name="adj4" fmla="val 49833"/>
            </a:avLst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endParaRPr lang="tr-TR" altLang="tr-TR" sz="3200" b="1" dirty="0">
              <a:solidFill>
                <a:srgbClr val="AF220B"/>
              </a:solidFill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Arial" charset="0"/>
              </a:rPr>
              <a:t>Verem Hastalığı Nasıl Oluşur?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827584" y="1988840"/>
            <a:ext cx="7704137" cy="4486275"/>
          </a:xfrm>
        </p:spPr>
        <p:txBody>
          <a:bodyPr rtlCol="0">
            <a:normAutofit lnSpcReduction="10000"/>
          </a:bodyPr>
          <a:lstStyle/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5 yaş altındaki çocuklar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HIV enfeksiyonu olan kişiler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Bağışıklığı baskılayan tedavi alan kişiler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Silikoz, şeker hastalığı, kronik böbrek yetmezliği, lösemi, </a:t>
            </a:r>
            <a:r>
              <a:rPr lang="tr-TR" altLang="tr-TR" sz="2400" b="0" dirty="0" err="1"/>
              <a:t>lenfoma</a:t>
            </a:r>
            <a:r>
              <a:rPr lang="tr-TR" altLang="tr-TR" sz="2400" b="0" dirty="0"/>
              <a:t> ya da baş-boyun kanserleri, akciğer kanseri olanlar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İdeal vücut ağırlığının %90’ından daha az kiloda olanlar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/>
              <a:t>Sigara içenler, ilaç bağımlılığı olanlar ya da alkol kullananlar</a:t>
            </a:r>
          </a:p>
        </p:txBody>
      </p:sp>
      <p:sp>
        <p:nvSpPr>
          <p:cNvPr id="19459" name="3 Yuvarlatılmış Dikdörtgen"/>
          <p:cNvSpPr>
            <a:spLocks noChangeArrowheads="1"/>
          </p:cNvSpPr>
          <p:nvPr/>
        </p:nvSpPr>
        <p:spPr bwMode="auto">
          <a:xfrm>
            <a:off x="755576" y="382885"/>
            <a:ext cx="6481068" cy="14169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400" b="1" dirty="0">
                <a:solidFill>
                  <a:srgbClr val="AF220B"/>
                </a:solidFill>
                <a:latin typeface="+mj-lt"/>
                <a:cs typeface="Arial" charset="0"/>
              </a:rPr>
              <a:t>Tüberküloz Enfeksiyonunun Tüberküloz Hastalığına Dönüşmesini Kolaylaştıran Durumlar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741863" y="1628775"/>
          <a:ext cx="33274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00" r="10001"/>
                      <a:stretch>
                        <a:fillRect/>
                      </a:stretch>
                    </p:blipFill>
                    <p:spPr bwMode="auto">
                      <a:xfrm>
                        <a:off x="4741863" y="1628775"/>
                        <a:ext cx="3327400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Text Box 3"/>
          <p:cNvSpPr>
            <a:spLocks noGrp="1" noChangeArrowheads="1"/>
          </p:cNvSpPr>
          <p:nvPr>
            <p:ph type="body" sz="half" idx="2"/>
          </p:nvPr>
        </p:nvSpPr>
        <p:spPr>
          <a:xfrm>
            <a:off x="457199" y="2205038"/>
            <a:ext cx="4005263" cy="3600450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 marL="273050" indent="-273050" eaLnBrk="1" fontAlgn="auto" hangingPunct="1">
              <a:buFont typeface="Wingdings 2" pitchFamily="18" charset="2"/>
              <a:buChar char=""/>
              <a:defRPr/>
            </a:pPr>
            <a:r>
              <a:rPr lang="tr-TR" altLang="tr-TR" sz="2200" dirty="0">
                <a:solidFill>
                  <a:srgbClr val="0070C0"/>
                </a:solidFill>
                <a:cs typeface="Arial" charset="0"/>
              </a:rPr>
              <a:t>Akciğerler        :  </a:t>
            </a:r>
            <a:r>
              <a:rPr lang="tr-TR" altLang="tr-TR" sz="2200" b="0" dirty="0">
                <a:solidFill>
                  <a:srgbClr val="0070C0"/>
                </a:solidFill>
                <a:cs typeface="Arial" charset="0"/>
              </a:rPr>
              <a:t>% 60-70</a:t>
            </a:r>
          </a:p>
          <a:p>
            <a:pPr marL="273050" indent="-273050" eaLnBrk="1" fontAlgn="auto" hangingPunct="1">
              <a:buFont typeface="Wingdings 2" pitchFamily="18" charset="2"/>
              <a:buChar char=""/>
              <a:defRPr/>
            </a:pPr>
            <a:r>
              <a:rPr lang="tr-TR" altLang="tr-TR" sz="2200" dirty="0">
                <a:solidFill>
                  <a:srgbClr val="0070C0"/>
                </a:solidFill>
                <a:cs typeface="Arial" charset="0"/>
              </a:rPr>
              <a:t>Diğer Organlar :  </a:t>
            </a:r>
            <a:r>
              <a:rPr lang="tr-TR" altLang="tr-TR" sz="2200" b="0" dirty="0">
                <a:solidFill>
                  <a:srgbClr val="0070C0"/>
                </a:solidFill>
                <a:cs typeface="Arial" charset="0"/>
              </a:rPr>
              <a:t>% 30-40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Akciğer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Lenf bezleri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Beyin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Kemikler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Böbrekler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Kalp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dirty="0">
                <a:cs typeface="Arial" charset="0"/>
              </a:rPr>
              <a:t>Diğer birçok organ</a:t>
            </a:r>
          </a:p>
        </p:txBody>
      </p:sp>
      <p:pic>
        <p:nvPicPr>
          <p:cNvPr id="18436" name="Picture 10" descr="clin0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5148263" y="4437063"/>
            <a:ext cx="12128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0">
                <a:solidFill>
                  <a:schemeClr val="bg1"/>
                </a:solidFill>
              </a:rPr>
              <a:t>OMURGA</a:t>
            </a:r>
          </a:p>
        </p:txBody>
      </p:sp>
      <p:sp>
        <p:nvSpPr>
          <p:cNvPr id="20486" name="3 Yuvarlatılmış Dikdörtgen"/>
          <p:cNvSpPr>
            <a:spLocks noChangeArrowheads="1"/>
          </p:cNvSpPr>
          <p:nvPr/>
        </p:nvSpPr>
        <p:spPr bwMode="auto">
          <a:xfrm>
            <a:off x="684213" y="188913"/>
            <a:ext cx="6624091" cy="143986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800" b="1" dirty="0">
                <a:solidFill>
                  <a:srgbClr val="AF220B"/>
                </a:solidFill>
                <a:latin typeface="+mj-lt"/>
                <a:cs typeface="Arial" charset="0"/>
              </a:rPr>
              <a:t>Verem Hastalığı Hangi Organlarımızda</a:t>
            </a:r>
            <a:br>
              <a:rPr lang="tr-TR" altLang="tr-TR" sz="2800" b="1" dirty="0">
                <a:solidFill>
                  <a:srgbClr val="AF220B"/>
                </a:solidFill>
                <a:latin typeface="+mj-lt"/>
                <a:cs typeface="Arial" charset="0"/>
              </a:rPr>
            </a:br>
            <a:r>
              <a:rPr lang="tr-TR" altLang="tr-TR" sz="2800" b="1" dirty="0">
                <a:solidFill>
                  <a:srgbClr val="AF220B"/>
                </a:solidFill>
                <a:latin typeface="+mj-lt"/>
                <a:cs typeface="Arial" charset="0"/>
              </a:rPr>
              <a:t>Görülebilir?</a:t>
            </a:r>
          </a:p>
        </p:txBody>
      </p:sp>
      <p:sp>
        <p:nvSpPr>
          <p:cNvPr id="14" name="13 Yuvarlatılmış Dikdörtgen"/>
          <p:cNvSpPr/>
          <p:nvPr/>
        </p:nvSpPr>
        <p:spPr>
          <a:xfrm>
            <a:off x="5003800" y="1700213"/>
            <a:ext cx="2663825" cy="10810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16" name="15 Düz Ok Bağlayıcısı"/>
          <p:cNvCxnSpPr>
            <a:stCxn id="14" idx="3"/>
            <a:endCxn id="18441" idx="1"/>
          </p:cNvCxnSpPr>
          <p:nvPr/>
        </p:nvCxnSpPr>
        <p:spPr>
          <a:xfrm flipV="1">
            <a:off x="7667625" y="2209800"/>
            <a:ext cx="279400" cy="31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16 Metin kutusu"/>
          <p:cNvSpPr txBox="1">
            <a:spLocks noChangeArrowheads="1"/>
          </p:cNvSpPr>
          <p:nvPr/>
        </p:nvSpPr>
        <p:spPr bwMode="auto">
          <a:xfrm>
            <a:off x="7947025" y="1916113"/>
            <a:ext cx="1196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Hastalıklı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Bölge</a:t>
            </a:r>
          </a:p>
        </p:txBody>
      </p:sp>
      <p:sp>
        <p:nvSpPr>
          <p:cNvPr id="22" name="21 Oval"/>
          <p:cNvSpPr/>
          <p:nvPr/>
        </p:nvSpPr>
        <p:spPr>
          <a:xfrm>
            <a:off x="5795963" y="5300663"/>
            <a:ext cx="1368425" cy="1223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24" name="23 Düz Ok Bağlayıcısı"/>
          <p:cNvCxnSpPr>
            <a:stCxn id="22" idx="6"/>
          </p:cNvCxnSpPr>
          <p:nvPr/>
        </p:nvCxnSpPr>
        <p:spPr>
          <a:xfrm flipV="1">
            <a:off x="7164388" y="5876925"/>
            <a:ext cx="936625" cy="36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24 Metin kutusu"/>
          <p:cNvSpPr txBox="1">
            <a:spLocks noChangeArrowheads="1"/>
          </p:cNvSpPr>
          <p:nvPr/>
        </p:nvSpPr>
        <p:spPr bwMode="auto">
          <a:xfrm>
            <a:off x="7983537" y="5589588"/>
            <a:ext cx="119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dirty="0">
                <a:solidFill>
                  <a:srgbClr val="FF0000"/>
                </a:solidFill>
              </a:rPr>
              <a:t>Hastalıklı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dirty="0">
                <a:solidFill>
                  <a:srgbClr val="FF0000"/>
                </a:solidFill>
              </a:rPr>
              <a:t>Bölge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>
            <a:spLocks noGrp="1" noChangeArrowheads="1"/>
          </p:cNvSpPr>
          <p:nvPr>
            <p:ph idx="1"/>
          </p:nvPr>
        </p:nvSpPr>
        <p:spPr>
          <a:xfrm>
            <a:off x="457199" y="1548019"/>
            <a:ext cx="4862165" cy="493612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fontScale="85000" lnSpcReduction="20000"/>
          </a:bodyPr>
          <a:lstStyle/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2-3 haftadan uzun süren öksürük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Ateş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Gece terlemesi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İştahsızlık, kilo kaybı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Yorgunluk, halsizlik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Balgam çıkarma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Kan tükürme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Nefes darlığı</a:t>
            </a:r>
          </a:p>
          <a:p>
            <a:pPr marL="457200" indent="-4572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b="0" dirty="0">
                <a:cs typeface="Arial" charset="0"/>
              </a:rPr>
              <a:t>Göğüs ve sırt ağrısı</a:t>
            </a:r>
          </a:p>
          <a:p>
            <a:pPr eaLnBrk="1" fontAlgn="auto" hangingPunct="1">
              <a:spcBef>
                <a:spcPct val="0"/>
              </a:spcBef>
              <a:buFontTx/>
              <a:buChar char="•"/>
              <a:defRPr/>
            </a:pPr>
            <a:endParaRPr lang="tr-TR" altLang="tr-TR" sz="2800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3 Yuvarlatılmış Dikdörtgen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6779096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altLang="tr-T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  <a:t>Verem Hastalığının Belirtileri Nelerdir?</a:t>
            </a:r>
          </a:p>
        </p:txBody>
      </p:sp>
      <p:pic>
        <p:nvPicPr>
          <p:cNvPr id="19460" name="Picture 9" descr="allerjik_oksuruk_bitkisel_tedav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25" y="1557563"/>
            <a:ext cx="26638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k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01306"/>
            <a:ext cx="2351088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Yuvarlatılmış Dikdörtgen"/>
          <p:cNvSpPr>
            <a:spLocks noChangeArrowheads="1"/>
          </p:cNvSpPr>
          <p:nvPr/>
        </p:nvSpPr>
        <p:spPr bwMode="auto">
          <a:xfrm>
            <a:off x="575468" y="2097087"/>
            <a:ext cx="7993063" cy="2663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 b="0" dirty="0"/>
              <a:t>İki-üç hafta veya daha uzun süreli öksürük şikayeti olan herkes en yakın sağlık kuruluşuna başvurmalıdır!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800" b="0" dirty="0"/>
          </a:p>
        </p:txBody>
      </p:sp>
      <p:sp>
        <p:nvSpPr>
          <p:cNvPr id="2" name="Metin kutusu 1"/>
          <p:cNvSpPr txBox="1"/>
          <p:nvPr/>
        </p:nvSpPr>
        <p:spPr>
          <a:xfrm>
            <a:off x="1942272" y="836712"/>
            <a:ext cx="5259453" cy="8679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sz="2800" b="1" dirty="0">
                <a:solidFill>
                  <a:srgbClr val="AF220B"/>
                </a:solidFill>
                <a:latin typeface="+mj-lt"/>
                <a:cs typeface="Arial" charset="0"/>
              </a:rPr>
              <a:t>Verem Hastalığında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800" b="1" dirty="0">
                <a:solidFill>
                  <a:srgbClr val="AF220B"/>
                </a:solidFill>
                <a:latin typeface="+mj-lt"/>
                <a:cs typeface="Arial" charset="0"/>
              </a:rPr>
              <a:t>Erken Tanı Nasıl Konulur?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737389"/>
            <a:ext cx="3024634" cy="247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3833812"/>
            <a:ext cx="3412716" cy="227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4772471" y="6165850"/>
            <a:ext cx="3833101" cy="338554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 b="0" i="1" dirty="0">
                <a:solidFill>
                  <a:srgbClr val="0000FF"/>
                </a:solidFill>
              </a:rPr>
              <a:t>Balgamda verem mikrobunun görüntüsü</a:t>
            </a:r>
          </a:p>
        </p:txBody>
      </p:sp>
      <p:sp>
        <p:nvSpPr>
          <p:cNvPr id="21509" name="3 Yuvarlatılmış Dikdörtgen"/>
          <p:cNvSpPr>
            <a:spLocks noChangeArrowheads="1"/>
          </p:cNvSpPr>
          <p:nvPr/>
        </p:nvSpPr>
        <p:spPr bwMode="auto">
          <a:xfrm>
            <a:off x="539750" y="836613"/>
            <a:ext cx="6624638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>
                <a:solidFill>
                  <a:srgbClr val="C00000"/>
                </a:solidFill>
                <a:latin typeface="+mj-lt"/>
              </a:rPr>
              <a:t>Verem Hastalığının Tanısı Nasıl Konulur?</a:t>
            </a:r>
          </a:p>
        </p:txBody>
      </p:sp>
      <p:sp>
        <p:nvSpPr>
          <p:cNvPr id="21510" name="3 Yuvarlatılmış Dikdörtgen"/>
          <p:cNvSpPr>
            <a:spLocks noChangeArrowheads="1"/>
          </p:cNvSpPr>
          <p:nvPr/>
        </p:nvSpPr>
        <p:spPr bwMode="auto">
          <a:xfrm>
            <a:off x="1043608" y="1903412"/>
            <a:ext cx="6624638" cy="1871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altLang="tr-TR" sz="2400" b="0" dirty="0"/>
              <a:t>Balgamın mikroskopla incelenmesi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altLang="tr-TR" sz="2400" b="0" dirty="0"/>
              <a:t>Balgam kültürü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r-TR" altLang="tr-TR" sz="2400" b="0" dirty="0"/>
              <a:t>Akciğer </a:t>
            </a:r>
            <a:r>
              <a:rPr lang="tr-TR" altLang="tr-TR" sz="2400" b="0" dirty="0" err="1"/>
              <a:t>grafisi</a:t>
            </a:r>
            <a:endParaRPr lang="tr-TR" altLang="tr-TR" sz="2400" b="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9600b378-5bfa-4dd0-bde3-630a579d90a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2209010"/>
            <a:ext cx="2592288" cy="3435944"/>
          </a:xfrm>
        </p:spPr>
      </p:pic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1584325" y="1547465"/>
            <a:ext cx="5976316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 dirty="0"/>
              <a:t>Akciğer tüberkülozunda radyolojik bulgular</a:t>
            </a:r>
          </a:p>
        </p:txBody>
      </p:sp>
      <p:pic>
        <p:nvPicPr>
          <p:cNvPr id="22532" name="Picture 3" descr="111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3"/>
          <a:stretch>
            <a:fillRect/>
          </a:stretch>
        </p:blipFill>
        <p:spPr bwMode="auto">
          <a:xfrm>
            <a:off x="4500563" y="2185396"/>
            <a:ext cx="3065706" cy="340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1512714" y="5805488"/>
            <a:ext cx="1909497" cy="40011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solidFill>
                  <a:srgbClr val="0000FF"/>
                </a:solidFill>
              </a:rPr>
              <a:t>Normal akciğer</a:t>
            </a: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909767" y="5805488"/>
            <a:ext cx="1938608" cy="40011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solidFill>
                  <a:srgbClr val="0000FF"/>
                </a:solidFill>
              </a:rPr>
              <a:t>Veremli akciğer</a:t>
            </a:r>
          </a:p>
        </p:txBody>
      </p:sp>
      <p:sp>
        <p:nvSpPr>
          <p:cNvPr id="24583" name="3 Yuvarlatılmış Dikdörtgen"/>
          <p:cNvSpPr>
            <a:spLocks noChangeArrowheads="1"/>
          </p:cNvSpPr>
          <p:nvPr/>
        </p:nvSpPr>
        <p:spPr bwMode="auto">
          <a:xfrm>
            <a:off x="1043609" y="430145"/>
            <a:ext cx="6192688" cy="776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Verem Hastalığının Tanısı</a:t>
            </a:r>
          </a:p>
        </p:txBody>
      </p:sp>
      <p:sp>
        <p:nvSpPr>
          <p:cNvPr id="13" name="12 Oval"/>
          <p:cNvSpPr/>
          <p:nvPr/>
        </p:nvSpPr>
        <p:spPr>
          <a:xfrm>
            <a:off x="4500563" y="2349500"/>
            <a:ext cx="1511300" cy="1366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6011863" y="3644900"/>
            <a:ext cx="1512887" cy="1368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>
            <a:spLocks noGrp="1" noChangeArrowheads="1"/>
          </p:cNvSpPr>
          <p:nvPr>
            <p:ph idx="1"/>
          </p:nvPr>
        </p:nvSpPr>
        <p:spPr>
          <a:xfrm>
            <a:off x="3778572" y="1916832"/>
            <a:ext cx="5041900" cy="361849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defRPr/>
            </a:pPr>
            <a:r>
              <a:rPr lang="tr-TR" altLang="tr-TR" sz="2800" b="0" dirty="0">
                <a:cs typeface="Arial" charset="0"/>
              </a:rPr>
              <a:t>Bugün var olan ilaçlarla verem hastalarının hemen hemen hepsi başarı  ile tedavi edilebilmektedir.</a:t>
            </a:r>
          </a:p>
          <a:p>
            <a:pPr eaLnBrk="1" fontAlgn="auto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tr-TR" altLang="tr-TR" sz="2800" b="0" dirty="0"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tr-TR" altLang="tr-TR" sz="2800" b="0" dirty="0">
                <a:cs typeface="Arial" charset="0"/>
              </a:rPr>
              <a:t>Ülkemizde verem ilaçları Sağlık Bakanlığı tarafından </a:t>
            </a:r>
            <a:r>
              <a:rPr lang="tr-TR" altLang="tr-TR" sz="2800" b="0" dirty="0">
                <a:solidFill>
                  <a:srgbClr val="C00000"/>
                </a:solidFill>
                <a:cs typeface="Arial" charset="0"/>
              </a:rPr>
              <a:t>ücretsiz</a:t>
            </a:r>
            <a:r>
              <a:rPr lang="tr-TR" altLang="tr-TR" sz="2800" b="0" dirty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tr-TR" altLang="tr-TR" sz="2800" b="0" dirty="0">
                <a:cs typeface="Arial" charset="0"/>
              </a:rPr>
              <a:t>olarak verilmektedir.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tr-TR" altLang="tr-TR" sz="2800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3555" name="Picture 6" descr="Picture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312368" cy="250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3 Yuvarlatılmış Dikdörtgen"/>
          <p:cNvSpPr>
            <a:spLocks noChangeArrowheads="1"/>
          </p:cNvSpPr>
          <p:nvPr/>
        </p:nvSpPr>
        <p:spPr bwMode="auto">
          <a:xfrm>
            <a:off x="1115616" y="260648"/>
            <a:ext cx="6120978" cy="1223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Verem Hastalığı Tedavi</a:t>
            </a:r>
            <a:br>
              <a:rPr lang="tr-TR" altLang="tr-TR" sz="3200" b="1" dirty="0">
                <a:solidFill>
                  <a:srgbClr val="C00000"/>
                </a:solidFill>
                <a:latin typeface="+mj-lt"/>
              </a:rPr>
            </a:b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Edilebilir mi?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Yuvarlatılmış Dikdörtgen"/>
          <p:cNvSpPr>
            <a:spLocks noChangeArrowheads="1"/>
          </p:cNvSpPr>
          <p:nvPr/>
        </p:nvSpPr>
        <p:spPr bwMode="auto">
          <a:xfrm>
            <a:off x="833438" y="2133600"/>
            <a:ext cx="7699375" cy="3959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 dirty="0"/>
              <a:t> Verem hastalığı, verem mikrobunun solunum yolu ile alınmasıyla oluşan bulaşıcı  bir hastalıktır.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b="0" dirty="0"/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 dirty="0"/>
              <a:t> En sık akciğerler olmak üzere tüm organları tutabilir (Lenf bezleri, kemik, böbrek, beyin vb.).</a:t>
            </a:r>
          </a:p>
          <a:p>
            <a:pPr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</p:txBody>
      </p:sp>
      <p:sp>
        <p:nvSpPr>
          <p:cNvPr id="5123" name="3 Yuvarlatılmış Dikdörtgen"/>
          <p:cNvSpPr>
            <a:spLocks noChangeArrowheads="1"/>
          </p:cNvSpPr>
          <p:nvPr/>
        </p:nvSpPr>
        <p:spPr bwMode="auto">
          <a:xfrm>
            <a:off x="1042988" y="6921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Arial" charset="0"/>
              </a:rPr>
              <a:t>VEREM (TÜBERKÜLOZ) NEDİR?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611560" y="219324"/>
            <a:ext cx="6840538" cy="107721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Verem Hastalığının Tedavisi</a:t>
            </a:r>
          </a:p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Nasıl Yapılır?</a:t>
            </a:r>
          </a:p>
        </p:txBody>
      </p:sp>
      <p:pic>
        <p:nvPicPr>
          <p:cNvPr id="24579" name="Picture 8" descr="k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3384500" cy="19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3 Yuvarlatılmış Dikdörtgen"/>
          <p:cNvSpPr>
            <a:spLocks noChangeArrowheads="1"/>
          </p:cNvSpPr>
          <p:nvPr/>
        </p:nvSpPr>
        <p:spPr bwMode="auto">
          <a:xfrm>
            <a:off x="611560" y="1556793"/>
            <a:ext cx="8064128" cy="25199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 dirty="0"/>
              <a:t> Dört veya beş ilaçla 6-9 ay süre ile tedavi verilmektedir.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 dirty="0"/>
              <a:t> İlaçların düzenli kullanılması esastır.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 dirty="0"/>
              <a:t> İlaçların bir gün bile aksatılmaması gereklidir.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b="0" dirty="0">
              <a:solidFill>
                <a:srgbClr val="AE1202"/>
              </a:solidFill>
            </a:endParaRPr>
          </a:p>
        </p:txBody>
      </p:sp>
      <p:pic>
        <p:nvPicPr>
          <p:cNvPr id="24581" name="Picture 4" descr="DSC036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38625"/>
            <a:ext cx="2591569" cy="19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figur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349120"/>
            <a:ext cx="3331855" cy="225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3 Yuvarlatılmış Dikdörtgen"/>
          <p:cNvSpPr>
            <a:spLocks noChangeArrowheads="1"/>
          </p:cNvSpPr>
          <p:nvPr/>
        </p:nvSpPr>
        <p:spPr bwMode="auto">
          <a:xfrm>
            <a:off x="683568" y="464833"/>
            <a:ext cx="6696075" cy="78240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Doğrudan Gözetimli Tedavi</a:t>
            </a:r>
          </a:p>
        </p:txBody>
      </p:sp>
      <p:sp>
        <p:nvSpPr>
          <p:cNvPr id="50181" name="Text Box 2"/>
          <p:cNvSpPr txBox="1">
            <a:spLocks noChangeArrowheads="1"/>
          </p:cNvSpPr>
          <p:nvPr/>
        </p:nvSpPr>
        <p:spPr bwMode="auto">
          <a:xfrm>
            <a:off x="395287" y="1628063"/>
            <a:ext cx="8353425" cy="267765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400" b="1" dirty="0">
                <a:latin typeface="Arial" charset="0"/>
                <a:cs typeface="Arial" charset="0"/>
              </a:rPr>
              <a:t>Doğrudan Gözetimli Tedavi (DGT) </a:t>
            </a:r>
            <a:r>
              <a:rPr lang="tr-TR" sz="2400" dirty="0">
                <a:latin typeface="Arial" charset="0"/>
                <a:cs typeface="Arial" charset="0"/>
              </a:rPr>
              <a:t>tüberküloz hastalarının her doz ilacının her gün bir sağlık çalışanı veya eğitilmiş bir gönüllü tarafından hastaya verilmesi ve bu durumun kaydedilmesidir.</a:t>
            </a:r>
          </a:p>
          <a:p>
            <a:pPr eaLnBrk="1" hangingPunct="1">
              <a:defRPr/>
            </a:pPr>
            <a:endParaRPr lang="tr-TR" sz="24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400" dirty="0">
                <a:latin typeface="Arial" charset="0"/>
                <a:cs typeface="Arial" charset="0"/>
              </a:rPr>
              <a:t>Dünya Sağlık Örgütü tarafından da önerilen DGT, ülkemizde 2006 yılından beri uygulanmaktadır.</a:t>
            </a:r>
            <a:endParaRPr lang="tr-TR" sz="24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468313" y="6436568"/>
            <a:ext cx="374332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600" b="0" dirty="0">
                <a:solidFill>
                  <a:srgbClr val="0000FF"/>
                </a:solidFill>
                <a:latin typeface="Verdana" panose="020B0604030504040204" pitchFamily="34" charset="0"/>
              </a:rPr>
              <a:t>Doğrudan Gözetimli Tedavi paketi</a:t>
            </a:r>
            <a:endParaRPr lang="tr-TR" altLang="tr-TR" sz="1600" b="0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pic>
        <p:nvPicPr>
          <p:cNvPr id="25606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69" y="4349120"/>
            <a:ext cx="1871811" cy="204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F85BAE20-C4CC-43F5-B3B9-3D5128D2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4618856" cy="5112568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b="0" dirty="0">
                <a:effectLst/>
                <a:cs typeface="Calibri" panose="020F0502020204030204" pitchFamily="34" charset="0"/>
              </a:rPr>
              <a:t>Her gün sağlık kuruluşuna gelemeyen hastalar için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b="0" dirty="0">
                <a:effectLst/>
                <a:cs typeface="Calibri" panose="020F0502020204030204" pitchFamily="34" charset="0"/>
              </a:rPr>
              <a:t>İletişim teknolojisindeki gelişmelerden faydalanarak hastanın ilacını içerken bir sağlık çalışanına görüntülü bağlanması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tr-TR" sz="2400" b="0" dirty="0">
                <a:effectLst/>
                <a:cs typeface="Calibri" panose="020F0502020204030204" pitchFamily="34" charset="0"/>
              </a:rPr>
              <a:t>		veya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b="0" dirty="0">
                <a:effectLst/>
                <a:cs typeface="Calibri" panose="020F0502020204030204" pitchFamily="34" charset="0"/>
              </a:rPr>
              <a:t>ilaç içmesini kaydedip video yollaması şeklinde uygulanan DGT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tr-TR" sz="2400" b="0" dirty="0"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tr-TR" sz="2400" b="0" dirty="0" err="1">
                <a:solidFill>
                  <a:srgbClr val="C00000"/>
                </a:solidFill>
                <a:cs typeface="Calibri" panose="020F0502020204030204" pitchFamily="34" charset="0"/>
              </a:rPr>
              <a:t>Pandemide</a:t>
            </a:r>
            <a:r>
              <a:rPr lang="tr-TR" sz="2400" b="0" dirty="0">
                <a:solidFill>
                  <a:srgbClr val="C00000"/>
                </a:solidFill>
                <a:cs typeface="Calibri" panose="020F0502020204030204" pitchFamily="34" charset="0"/>
              </a:rPr>
              <a:t> önerilen yöntem!</a:t>
            </a:r>
          </a:p>
          <a:p>
            <a:endParaRPr lang="tr-TR" sz="2400" b="0" dirty="0"/>
          </a:p>
        </p:txBody>
      </p:sp>
      <p:sp>
        <p:nvSpPr>
          <p:cNvPr id="4" name="Başlık 3">
            <a:extLst>
              <a:ext uri="{FF2B5EF4-FFF2-40B4-BE49-F238E27FC236}">
                <a16:creationId xmlns="" xmlns:a16="http://schemas.microsoft.com/office/drawing/2014/main" id="{2DF8334A-8BEC-49DA-89F3-72033AEA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6419056" cy="756320"/>
          </a:xfrm>
        </p:spPr>
        <p:txBody>
          <a:bodyPr>
            <a:normAutofit fontScale="90000"/>
          </a:bodyPr>
          <a:lstStyle/>
          <a:p>
            <a:r>
              <a:rPr lang="tr-TR" sz="3600" cap="none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Video Gözetimli DGT</a:t>
            </a:r>
            <a:r>
              <a:rPr lang="tr-TR" sz="3600" b="1" cap="none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 (VGT)</a:t>
            </a:r>
            <a:endParaRPr lang="tr-TR" cap="none" dirty="0">
              <a:cs typeface="Arial" panose="020B060402020202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DA79C0B1-6AA3-4582-A6A2-848F9B0D2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21" r="24896" b="-2"/>
          <a:stretch/>
        </p:blipFill>
        <p:spPr>
          <a:xfrm>
            <a:off x="5364088" y="1554797"/>
            <a:ext cx="309634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406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Yuvarlatılmış Dikdörtgen"/>
          <p:cNvSpPr>
            <a:spLocks noChangeArrowheads="1"/>
          </p:cNvSpPr>
          <p:nvPr/>
        </p:nvSpPr>
        <p:spPr bwMode="auto">
          <a:xfrm>
            <a:off x="1358349" y="260648"/>
            <a:ext cx="5833567" cy="100806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Dirençli Verem Hastalığı Nedir?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647700" y="1427548"/>
            <a:ext cx="7848600" cy="24622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200" dirty="0">
                <a:latin typeface="Arial" charset="0"/>
                <a:cs typeface="Arial" charset="0"/>
              </a:rPr>
              <a:t>Verem hastaları ilaçlarını düzenli olarak ve yeterli süre </a:t>
            </a:r>
            <a:r>
              <a:rPr lang="tr-TR" altLang="tr-TR" sz="2200" dirty="0">
                <a:solidFill>
                  <a:srgbClr val="0000FF"/>
                </a:solidFill>
                <a:latin typeface="Arial" charset="0"/>
                <a:cs typeface="Arial" charset="0"/>
              </a:rPr>
              <a:t>(6-9 ay)</a:t>
            </a:r>
            <a:r>
              <a:rPr lang="tr-TR" altLang="tr-TR" sz="2200" dirty="0">
                <a:latin typeface="Arial" charset="0"/>
                <a:cs typeface="Arial" charset="0"/>
              </a:rPr>
              <a:t> kullanmazlarsa verem mikropları ilaçlara direnç kazanabilir.</a:t>
            </a:r>
          </a:p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2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200" dirty="0">
                <a:latin typeface="Arial" charset="0"/>
                <a:cs typeface="Arial" charset="0"/>
              </a:rPr>
              <a:t>Dirençli verem hastalarının tedavisi daha uzun sürmekte</a:t>
            </a:r>
          </a:p>
          <a:p>
            <a:pPr eaLnBrk="1" hangingPunct="1">
              <a:buClr>
                <a:srgbClr val="AC0E34"/>
              </a:buClr>
              <a:defRPr/>
            </a:pPr>
            <a:r>
              <a:rPr lang="tr-TR" altLang="tr-TR" sz="2200" dirty="0">
                <a:solidFill>
                  <a:srgbClr val="0000FF"/>
                </a:solidFill>
                <a:latin typeface="Arial" charset="0"/>
                <a:cs typeface="Arial" charset="0"/>
              </a:rPr>
              <a:t>     (18-24 ay)</a:t>
            </a:r>
            <a:r>
              <a:rPr lang="tr-TR" altLang="tr-TR" sz="2200" dirty="0">
                <a:latin typeface="Arial" charset="0"/>
                <a:cs typeface="Arial" charset="0"/>
              </a:rPr>
              <a:t>, daha fazla ilaç kullanılmakta ve bazen hasta        </a:t>
            </a:r>
          </a:p>
          <a:p>
            <a:pPr eaLnBrk="1" hangingPunct="1">
              <a:buClr>
                <a:srgbClr val="AC0E34"/>
              </a:buClr>
              <a:defRPr/>
            </a:pPr>
            <a:r>
              <a:rPr lang="tr-TR" altLang="tr-TR" sz="2200" dirty="0">
                <a:latin typeface="Arial" charset="0"/>
                <a:cs typeface="Arial" charset="0"/>
              </a:rPr>
              <a:t>     ölmektedir.</a:t>
            </a:r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1462691" y="6286725"/>
            <a:ext cx="266382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400" b="0" dirty="0">
                <a:solidFill>
                  <a:srgbClr val="0000FF"/>
                </a:solidFill>
                <a:latin typeface="+mn-lt"/>
              </a:rPr>
              <a:t>İ</a:t>
            </a:r>
            <a:r>
              <a:rPr lang="es-ES" altLang="tr-TR" sz="1400" b="0" dirty="0">
                <a:solidFill>
                  <a:srgbClr val="0000FF"/>
                </a:solidFill>
                <a:latin typeface="+mn-lt"/>
              </a:rPr>
              <a:t>laç direnci olmayan hastanın </a:t>
            </a:r>
            <a:endParaRPr lang="tr-TR" altLang="tr-TR" sz="1400" b="0" dirty="0">
              <a:solidFill>
                <a:srgbClr val="0000FF"/>
              </a:solidFill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400" b="0" dirty="0">
                <a:solidFill>
                  <a:srgbClr val="0000FF"/>
                </a:solidFill>
                <a:latin typeface="+mn-lt"/>
              </a:rPr>
              <a:t>bir günlük ilaç poşeti </a:t>
            </a: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4964469" y="6117212"/>
            <a:ext cx="254952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400" b="0" dirty="0">
                <a:solidFill>
                  <a:srgbClr val="0000FF"/>
                </a:solidFill>
                <a:latin typeface="+mn-lt"/>
              </a:rPr>
              <a:t>İ</a:t>
            </a:r>
            <a:r>
              <a:rPr lang="es-ES" altLang="tr-TR" sz="1400" b="0" dirty="0">
                <a:solidFill>
                  <a:srgbClr val="0000FF"/>
                </a:solidFill>
                <a:latin typeface="+mn-lt"/>
              </a:rPr>
              <a:t>laç direnci olan hastanın </a:t>
            </a:r>
            <a:endParaRPr lang="tr-TR" altLang="tr-TR" sz="1400" b="0" dirty="0">
              <a:solidFill>
                <a:srgbClr val="0000FF"/>
              </a:solidFill>
              <a:latin typeface="+mn-lt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400" b="0" dirty="0">
                <a:solidFill>
                  <a:srgbClr val="0000FF"/>
                </a:solidFill>
                <a:latin typeface="+mn-lt"/>
              </a:rPr>
              <a:t>bir günlük ilaç</a:t>
            </a:r>
            <a:r>
              <a:rPr lang="tr-TR" altLang="tr-TR" sz="1400" b="0" dirty="0" err="1">
                <a:solidFill>
                  <a:srgbClr val="0000FF"/>
                </a:solidFill>
                <a:latin typeface="+mn-lt"/>
              </a:rPr>
              <a:t>ları</a:t>
            </a:r>
            <a:endParaRPr lang="es-ES" altLang="tr-TR" sz="1400" b="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A4B3669F-C549-4EA2-BFE2-C96D41F69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05" y="3895323"/>
            <a:ext cx="1826599" cy="234198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="" xmlns:a16="http://schemas.microsoft.com/office/drawing/2014/main" id="{7D7EC17B-DC11-48F8-8C70-9BE53228D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67" y="3889761"/>
            <a:ext cx="2287470" cy="22246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7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24003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0"/>
          </a:p>
        </p:txBody>
      </p:sp>
      <p:sp>
        <p:nvSpPr>
          <p:cNvPr id="25603" name="3 Yuvarlatılmış Dikdörtgen"/>
          <p:cNvSpPr>
            <a:spLocks noChangeArrowheads="1"/>
          </p:cNvSpPr>
          <p:nvPr/>
        </p:nvSpPr>
        <p:spPr bwMode="auto">
          <a:xfrm>
            <a:off x="611560" y="116632"/>
            <a:ext cx="676910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Verem Hastalarının Yakınları Ne Yapmalıdır?</a:t>
            </a:r>
          </a:p>
        </p:txBody>
      </p:sp>
      <p:sp>
        <p:nvSpPr>
          <p:cNvPr id="27652" name="3 Yuvarlatılmış Dikdörtgen"/>
          <p:cNvSpPr>
            <a:spLocks noChangeArrowheads="1"/>
          </p:cNvSpPr>
          <p:nvPr/>
        </p:nvSpPr>
        <p:spPr bwMode="auto">
          <a:xfrm>
            <a:off x="505930" y="1844377"/>
            <a:ext cx="8135937" cy="4752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Hastanın yakınları, özellikle de aynı evde birlikte yaşayanlar mutlaka Verem Savaşı Dispanserlerine başvurarak muayene olmalıdır.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Hasta yakınlarının taramaları  dispanserlerde ücretsiz olarak yapılmaktadır.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Temaslı muayenesi sonucunda hasta olduğu tespit edilenler tedavi edilir.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400" b="0" dirty="0"/>
              <a:t>Hasta olmayan fakat verem olma riski taşıyan kişilere koruyucu tedavi verilir.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9" y="1827247"/>
            <a:ext cx="3091578" cy="202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31" y="3978937"/>
            <a:ext cx="1584474" cy="219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235237" y="6277898"/>
            <a:ext cx="4356100" cy="3381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600" b="0" dirty="0">
                <a:solidFill>
                  <a:srgbClr val="0000FF"/>
                </a:solidFill>
              </a:rPr>
              <a:t>Tüberkülin deri testi uygulanması</a:t>
            </a:r>
            <a:r>
              <a:rPr lang="tr-TR" altLang="tr-TR" sz="1600" b="0" dirty="0">
                <a:solidFill>
                  <a:srgbClr val="0000FF"/>
                </a:solidFill>
              </a:rPr>
              <a:t> ve okunuşu</a:t>
            </a:r>
            <a:r>
              <a:rPr lang="es-ES" altLang="tr-TR" sz="1600" b="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726" name="3 Yuvarlatılmış Dikdörtgen"/>
          <p:cNvSpPr>
            <a:spLocks noChangeArrowheads="1"/>
          </p:cNvSpPr>
          <p:nvPr/>
        </p:nvSpPr>
        <p:spPr bwMode="auto">
          <a:xfrm>
            <a:off x="560579" y="176650"/>
            <a:ext cx="6768752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Verem Hastas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n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n Temasl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lar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n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n 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/>
            </a:r>
            <a:br>
              <a:rPr lang="tr-TR" altLang="tr-TR" sz="3000" b="1" dirty="0">
                <a:solidFill>
                  <a:srgbClr val="C00000"/>
                </a:solidFill>
                <a:latin typeface="+mj-lt"/>
              </a:rPr>
            </a:b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Taramas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 Nas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l Yap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l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</a:rPr>
              <a:t>ı</a:t>
            </a:r>
            <a:r>
              <a:rPr lang="es-ES" altLang="tr-TR" sz="3000" b="1" dirty="0">
                <a:solidFill>
                  <a:srgbClr val="C00000"/>
                </a:solidFill>
                <a:latin typeface="+mj-lt"/>
              </a:rPr>
              <a:t>r? </a:t>
            </a:r>
            <a:endParaRPr lang="tr-TR" altLang="tr-TR" sz="3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6631" name="3 Yuvarlatılmış Dikdörtgen"/>
          <p:cNvSpPr>
            <a:spLocks noChangeArrowheads="1"/>
          </p:cNvSpPr>
          <p:nvPr/>
        </p:nvSpPr>
        <p:spPr bwMode="auto">
          <a:xfrm>
            <a:off x="3779912" y="1752644"/>
            <a:ext cx="5040560" cy="447393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r>
              <a:rPr lang="tr-TR" altLang="tr-TR" sz="2400" dirty="0">
                <a:cs typeface="Arial" charset="0"/>
              </a:rPr>
              <a:t>Şikayetleri</a:t>
            </a:r>
            <a:r>
              <a:rPr lang="es-ES" altLang="tr-TR" sz="2400" dirty="0">
                <a:cs typeface="Arial" charset="0"/>
              </a:rPr>
              <a:t> olup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olmadığı 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yönünde sorgulanır</a:t>
            </a:r>
            <a:r>
              <a:rPr lang="tr-TR" altLang="tr-TR" sz="2400" dirty="0">
                <a:cs typeface="Arial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endParaRPr lang="tr-TR" altLang="tr-TR" sz="2400" dirty="0"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r>
              <a:rPr lang="tr-TR" altLang="tr-TR" sz="2400" dirty="0">
                <a:cs typeface="Arial" charset="0"/>
              </a:rPr>
              <a:t>A</a:t>
            </a:r>
            <a:r>
              <a:rPr lang="es-ES" altLang="tr-TR" sz="2400" dirty="0">
                <a:cs typeface="Arial" charset="0"/>
              </a:rPr>
              <a:t>kciğer filmleri çekili</a:t>
            </a:r>
            <a:r>
              <a:rPr lang="tr-TR" altLang="tr-TR" sz="2400" dirty="0">
                <a:cs typeface="Arial" charset="0"/>
              </a:rPr>
              <a:t>r.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endParaRPr lang="tr-TR" altLang="tr-TR" sz="2400" dirty="0"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r>
              <a:rPr lang="tr-TR" altLang="tr-TR" sz="2400" dirty="0">
                <a:cs typeface="Arial" charset="0"/>
              </a:rPr>
              <a:t>T</a:t>
            </a:r>
            <a:r>
              <a:rPr lang="es-ES" altLang="tr-TR" sz="2400" dirty="0">
                <a:cs typeface="Arial" charset="0"/>
              </a:rPr>
              <a:t>überkülin deri testi</a:t>
            </a:r>
            <a:r>
              <a:rPr lang="tr-TR" altLang="tr-TR" sz="2400" dirty="0">
                <a:cs typeface="Arial" charset="0"/>
              </a:rPr>
              <a:t> (TDT/</a:t>
            </a:r>
            <a:r>
              <a:rPr lang="es-ES" altLang="tr-TR" sz="2400" dirty="0">
                <a:cs typeface="Arial" charset="0"/>
              </a:rPr>
              <a:t>PPD)  yapılır</a:t>
            </a:r>
            <a:r>
              <a:rPr lang="tr-TR" altLang="tr-TR" sz="2400" dirty="0">
                <a:cs typeface="Arial" charset="0"/>
              </a:rPr>
              <a:t>.</a:t>
            </a:r>
            <a:r>
              <a:rPr lang="es-ES" altLang="tr-TR" sz="2400" dirty="0">
                <a:cs typeface="Arial" charset="0"/>
              </a:rPr>
              <a:t> </a:t>
            </a:r>
            <a:endParaRPr lang="tr-TR" altLang="tr-TR" sz="2400" dirty="0"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endParaRPr lang="tr-TR" altLang="tr-TR" sz="2400" dirty="0">
              <a:cs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r>
              <a:rPr lang="tr-TR" altLang="tr-TR" sz="2400" dirty="0">
                <a:cs typeface="Arial" charset="0"/>
              </a:rPr>
              <a:t>Ö</a:t>
            </a:r>
            <a:r>
              <a:rPr lang="es-ES" altLang="tr-TR" sz="2400" dirty="0">
                <a:cs typeface="Arial" charset="0"/>
              </a:rPr>
              <a:t>n kola yapılan bu test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48-72 saat</a:t>
            </a:r>
            <a:r>
              <a:rPr lang="tr-TR" altLang="tr-TR" sz="2400" dirty="0">
                <a:cs typeface="Arial" charset="0"/>
              </a:rPr>
              <a:t> </a:t>
            </a:r>
            <a:r>
              <a:rPr lang="es-ES" altLang="tr-TR" sz="2400" dirty="0">
                <a:cs typeface="Arial" charset="0"/>
              </a:rPr>
              <a:t>sonra</a:t>
            </a:r>
            <a:r>
              <a:rPr lang="tr-TR" altLang="tr-TR" sz="2400" dirty="0">
                <a:cs typeface="Arial" charset="0"/>
              </a:rPr>
              <a:t> d</a:t>
            </a:r>
            <a:r>
              <a:rPr lang="es-ES" altLang="tr-TR" sz="2400" dirty="0">
                <a:cs typeface="Arial" charset="0"/>
              </a:rPr>
              <a:t>eğerlendirilir</a:t>
            </a:r>
            <a:r>
              <a:rPr lang="tr-TR" altLang="tr-TR" sz="2400" dirty="0"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ver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45" y="2132856"/>
            <a:ext cx="3646964" cy="273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3 Yuvarlatılmış Dikdörtgen"/>
          <p:cNvSpPr>
            <a:spLocks noChangeArrowheads="1"/>
          </p:cNvSpPr>
          <p:nvPr/>
        </p:nvSpPr>
        <p:spPr bwMode="auto">
          <a:xfrm>
            <a:off x="971600" y="188640"/>
            <a:ext cx="6335712" cy="1296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Verem Hastalığından Nasıl Korunabiliriz?</a:t>
            </a:r>
          </a:p>
        </p:txBody>
      </p:sp>
      <p:sp>
        <p:nvSpPr>
          <p:cNvPr id="29700" name="3 Yuvarlatılmış Dikdörtgen"/>
          <p:cNvSpPr>
            <a:spLocks noChangeArrowheads="1"/>
          </p:cNvSpPr>
          <p:nvPr/>
        </p:nvSpPr>
        <p:spPr bwMode="auto">
          <a:xfrm>
            <a:off x="100670" y="1772816"/>
            <a:ext cx="4968875" cy="40497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Arial" panose="020B0604020202020204" pitchFamily="34" charset="0"/>
              <a:buChar char="•"/>
            </a:pPr>
            <a:r>
              <a:rPr lang="tr-TR" altLang="tr-TR" sz="2400" b="0" dirty="0"/>
              <a:t>En etkili yol verem hastalarının </a:t>
            </a:r>
            <a:r>
              <a:rPr lang="tr-TR" altLang="tr-TR" sz="2400" b="0" dirty="0">
                <a:solidFill>
                  <a:srgbClr val="FF0000"/>
                </a:solidFill>
              </a:rPr>
              <a:t>erken teşhisi </a:t>
            </a:r>
            <a:r>
              <a:rPr lang="tr-TR" altLang="tr-TR" sz="2400" b="0" dirty="0"/>
              <a:t>ve </a:t>
            </a:r>
            <a:r>
              <a:rPr lang="tr-TR" altLang="tr-TR" sz="2400" b="0" dirty="0">
                <a:solidFill>
                  <a:srgbClr val="FF0000"/>
                </a:solidFill>
              </a:rPr>
              <a:t>başarılı tedavisi</a:t>
            </a:r>
            <a:r>
              <a:rPr lang="tr-TR" altLang="tr-TR" sz="2400" b="0" dirty="0"/>
              <a:t>dir.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Arial" panose="020B0604020202020204" pitchFamily="34" charset="0"/>
              <a:buChar char="•"/>
            </a:pPr>
            <a:r>
              <a:rPr lang="tr-TR" altLang="tr-TR" sz="2400" b="0" dirty="0"/>
              <a:t>Verem aşısı (BCG) çocukları  verem hastalığından korur. Ülkemizde doğumdan sonra </a:t>
            </a:r>
            <a:r>
              <a:rPr lang="tr-TR" altLang="tr-TR" sz="2400" b="0" dirty="0">
                <a:solidFill>
                  <a:srgbClr val="FF0000"/>
                </a:solidFill>
              </a:rPr>
              <a:t>2. ayını </a:t>
            </a:r>
            <a:r>
              <a:rPr lang="tr-TR" altLang="tr-TR" sz="2400" b="0" dirty="0"/>
              <a:t>dolduran bebeklere yapılmaktadır.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Yuvarlatılmış Dikdörtgen"/>
          <p:cNvSpPr>
            <a:spLocks noChangeArrowheads="1"/>
          </p:cNvSpPr>
          <p:nvPr/>
        </p:nvSpPr>
        <p:spPr bwMode="auto">
          <a:xfrm>
            <a:off x="683568" y="476672"/>
            <a:ext cx="6696075" cy="1295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</a:rPr>
              <a:t>Verem Hastalığından Korunma</a:t>
            </a:r>
          </a:p>
        </p:txBody>
      </p:sp>
      <p:sp>
        <p:nvSpPr>
          <p:cNvPr id="30723" name="3 Yuvarlatılmış Dikdörtgen"/>
          <p:cNvSpPr>
            <a:spLocks noChangeArrowheads="1"/>
          </p:cNvSpPr>
          <p:nvPr/>
        </p:nvSpPr>
        <p:spPr bwMode="auto">
          <a:xfrm>
            <a:off x="719931" y="3140968"/>
            <a:ext cx="7704138" cy="2736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800" b="0" dirty="0"/>
              <a:t>Mikrop çıkaran hasta ile aynı evdekiler, özellikle   çocuklar için </a:t>
            </a:r>
            <a:r>
              <a:rPr lang="tr-TR" altLang="tr-TR" sz="2800" b="0" dirty="0">
                <a:solidFill>
                  <a:srgbClr val="C00000"/>
                </a:solidFill>
              </a:rPr>
              <a:t>koruyucu tedavi </a:t>
            </a:r>
            <a:r>
              <a:rPr lang="tr-TR" altLang="tr-TR" sz="2800" b="0" dirty="0"/>
              <a:t>verilir.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8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800" b="0" dirty="0"/>
              <a:t>Koruyucu tedavide tek ilaç (</a:t>
            </a:r>
            <a:r>
              <a:rPr lang="tr-TR" altLang="tr-TR" sz="2800" b="0" dirty="0" err="1"/>
              <a:t>İzoniyazid</a:t>
            </a:r>
            <a:r>
              <a:rPr lang="tr-TR" altLang="tr-TR" sz="2800" b="0" dirty="0"/>
              <a:t>) kullanılır.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8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800" b="0" dirty="0"/>
              <a:t>Koruyucu tedavi süresi genellikle </a:t>
            </a:r>
            <a:r>
              <a:rPr lang="tr-TR" altLang="tr-TR" sz="2800" b="0" dirty="0">
                <a:solidFill>
                  <a:srgbClr val="C00000"/>
                </a:solidFill>
              </a:rPr>
              <a:t>6 aydır.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 descr="cati-pencere-uygulamalari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2420888"/>
            <a:ext cx="3266583" cy="2663627"/>
          </a:xfrm>
        </p:spPr>
      </p:pic>
      <p:sp>
        <p:nvSpPr>
          <p:cNvPr id="29699" name="Rectangle 5"/>
          <p:cNvSpPr>
            <a:spLocks noGrp="1"/>
          </p:cNvSpPr>
          <p:nvPr>
            <p:ph type="body" sz="half" idx="2"/>
          </p:nvPr>
        </p:nvSpPr>
        <p:spPr>
          <a:xfrm>
            <a:off x="441322" y="1412776"/>
            <a:ext cx="4904104" cy="4968552"/>
          </a:xfrm>
        </p:spPr>
        <p:txBody>
          <a:bodyPr rtlCol="0">
            <a:noAutofit/>
          </a:bodyPr>
          <a:lstStyle/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400" b="0" dirty="0"/>
              <a:t>Tüberküloz hastalarının bulunduğu ortamları havalandırmak, bu ortamlara temiz hava sağlamak, havadaki bulaştırıcı damlacıkları seyreltir, bulaşma olasılığını azaltır.</a:t>
            </a:r>
          </a:p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400" b="0" dirty="0"/>
              <a:t>Odanın güneş görmesi, ortamdaki basilleri öldürür.</a:t>
            </a:r>
          </a:p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2400" b="0" dirty="0"/>
              <a:t>Hastanın en azından balgamında mikrop çıkarmayana kadar ayrı bir odada kalması uygundur.</a:t>
            </a:r>
          </a:p>
          <a:p>
            <a:pPr eaLnBrk="1" fontAlgn="auto" hangingPunct="1">
              <a:defRPr/>
            </a:pPr>
            <a:endParaRPr lang="tr-TR" altLang="tr-TR" sz="2400" dirty="0">
              <a:latin typeface="Perpetua" pitchFamily="18" charset="0"/>
            </a:endParaRPr>
          </a:p>
        </p:txBody>
      </p:sp>
      <p:sp>
        <p:nvSpPr>
          <p:cNvPr id="33794" name="Rectangle 4"/>
          <p:cNvSpPr>
            <a:spLocks noGrp="1"/>
          </p:cNvSpPr>
          <p:nvPr>
            <p:ph type="title"/>
          </p:nvPr>
        </p:nvSpPr>
        <p:spPr>
          <a:xfrm>
            <a:off x="899567" y="476672"/>
            <a:ext cx="6408737" cy="7109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  <a:t>Evde Korunma Önlemleri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2080786"/>
            <a:ext cx="6256536" cy="4321174"/>
          </a:xfrm>
        </p:spPr>
        <p:txBody>
          <a:bodyPr rtlCol="0">
            <a:normAutofit/>
          </a:bodyPr>
          <a:lstStyle/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ko-KR" sz="2400" b="0" dirty="0"/>
              <a:t>Aksırırken, öksürürken mutlaka ağızlarını mendille veya kol ile kapatmalıdır.</a:t>
            </a:r>
          </a:p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ko-KR" sz="2400" b="0" dirty="0"/>
              <a:t>Öksürük ve aksırık sonrasında eller yıkanmalıdır.</a:t>
            </a:r>
          </a:p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ko-KR" sz="2400" b="0" dirty="0">
                <a:solidFill>
                  <a:srgbClr val="FF0000"/>
                </a:solidFill>
              </a:rPr>
              <a:t>Bulaştırıcı dönemdeki </a:t>
            </a:r>
            <a:r>
              <a:rPr lang="tr-TR" altLang="ko-KR" sz="2400" b="0" dirty="0"/>
              <a:t>verem hastaları kapalı ortamlarda, başka insanlarla birlikteyken maske kullanmalıdır.</a:t>
            </a:r>
          </a:p>
          <a:p>
            <a:pPr marL="342900" indent="-342900" eaLnBrk="1" fontAlgn="auto" hangingPunct="1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ko-KR" sz="2400" b="0" dirty="0"/>
              <a:t>İlaçlarını düzenli ve eksiksiz olarak kullanmalıdır.</a:t>
            </a:r>
            <a:endParaRPr lang="tr-TR" altLang="tr-TR" sz="2400" b="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6696075" cy="1295400"/>
          </a:xfr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ko-K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  <a:t>Verem Hastaları Çevresindeki</a:t>
            </a:r>
            <a:br>
              <a:rPr lang="tr-TR" altLang="ko-K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tr-TR" altLang="ko-K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  <a:t>İnsanları Hastalıktan</a:t>
            </a:r>
            <a:br>
              <a:rPr lang="tr-TR" altLang="ko-K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tr-TR" altLang="ko-KR" sz="3200" b="1" cap="none" dirty="0">
                <a:solidFill>
                  <a:srgbClr val="C00000"/>
                </a:solidFill>
                <a:cs typeface="Arial" panose="020B0604020202020204" pitchFamily="34" charset="0"/>
              </a:rPr>
              <a:t>Nasıl Koruyabilir?</a:t>
            </a:r>
            <a:endParaRPr lang="tr-TR" altLang="tr-TR" sz="3200" b="1" cap="none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32772" name="Picture 5" descr="maske kullan¦-n¦-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4221163"/>
            <a:ext cx="2071687" cy="218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93" y="1989138"/>
            <a:ext cx="1790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Yuvarlatılmış Dikdörtgen"/>
          <p:cNvSpPr>
            <a:spLocks noChangeArrowheads="1"/>
          </p:cNvSpPr>
          <p:nvPr/>
        </p:nvSpPr>
        <p:spPr bwMode="auto">
          <a:xfrm>
            <a:off x="1187450" y="465088"/>
            <a:ext cx="6553200" cy="1955800"/>
          </a:xfrm>
          <a:prstGeom prst="roundRect">
            <a:avLst>
              <a:gd name="adj" fmla="val 16667"/>
            </a:avLst>
          </a:prstGeom>
          <a:noFill/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400" dirty="0">
                <a:solidFill>
                  <a:schemeClr val="accent1"/>
                </a:solidFill>
              </a:rPr>
              <a:t> </a:t>
            </a:r>
            <a:r>
              <a:rPr lang="tr-TR" sz="3200" dirty="0">
                <a:solidFill>
                  <a:srgbClr val="AF220B"/>
                </a:solidFill>
                <a:latin typeface="+mj-lt"/>
              </a:rPr>
              <a:t>VEREM HALA ÖNEMLİ BİR </a:t>
            </a:r>
            <a:br>
              <a:rPr lang="tr-TR" sz="3200" dirty="0">
                <a:solidFill>
                  <a:srgbClr val="AF220B"/>
                </a:solidFill>
                <a:latin typeface="+mj-lt"/>
              </a:rPr>
            </a:br>
            <a:r>
              <a:rPr lang="tr-TR" sz="3200" dirty="0">
                <a:solidFill>
                  <a:srgbClr val="AF220B"/>
                </a:solidFill>
                <a:latin typeface="+mj-lt"/>
              </a:rPr>
              <a:t> SORUN MUDUR? </a:t>
            </a:r>
            <a:endParaRPr lang="tr-TR" sz="3200" dirty="0">
              <a:solidFill>
                <a:srgbClr val="AF220B"/>
              </a:solidFill>
              <a:latin typeface="+mj-lt"/>
              <a:ea typeface="+mj-ea"/>
            </a:endParaRPr>
          </a:p>
        </p:txBody>
      </p:sp>
      <p:sp>
        <p:nvSpPr>
          <p:cNvPr id="7171" name="3 Yuvarlatılmış Dikdörtgen"/>
          <p:cNvSpPr>
            <a:spLocks noChangeArrowheads="1"/>
          </p:cNvSpPr>
          <p:nvPr/>
        </p:nvSpPr>
        <p:spPr bwMode="auto">
          <a:xfrm>
            <a:off x="1187450" y="2420888"/>
            <a:ext cx="6769100" cy="2879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tr-TR" altLang="tr-TR" sz="3200" b="0" dirty="0"/>
              <a:t>Verem dünyada ve ülkemizde önemli bir halk sağlığı  sorunu olmaya devam etmektedir!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Yuvarlatılmış Dikdörtgen"/>
          <p:cNvSpPr>
            <a:spLocks noChangeArrowheads="1"/>
          </p:cNvSpPr>
          <p:nvPr/>
        </p:nvSpPr>
        <p:spPr bwMode="auto">
          <a:xfrm>
            <a:off x="323528" y="1412875"/>
            <a:ext cx="7956884" cy="4032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Ellerinizi sık sık sabunla yıkayın!</a:t>
            </a: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endParaRPr lang="tr-TR" altLang="tr-TR" sz="24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Sigara içmeyin, yanınızda içilmesine izin vermeyin!</a:t>
            </a: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endParaRPr lang="tr-TR" altLang="tr-TR" sz="24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Düzenli ve dengeli beslenin!</a:t>
            </a: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endParaRPr lang="tr-TR" altLang="tr-TR" sz="24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 algn="ctr">
              <a:buClr>
                <a:srgbClr val="AC0E34"/>
              </a:buClr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İlaçlarınızı düzenli kullanın!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Başlık 3"/>
          <p:cNvSpPr>
            <a:spLocks noGrp="1"/>
          </p:cNvSpPr>
          <p:nvPr>
            <p:ph type="title"/>
          </p:nvPr>
        </p:nvSpPr>
        <p:spPr>
          <a:xfrm>
            <a:off x="745232" y="1196752"/>
            <a:ext cx="7653536" cy="152697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HEDEFİMİZ </a:t>
            </a:r>
            <a:br>
              <a:rPr lang="tr-TR" alt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VEREMSİZ BİR TÜRKİYE!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29000"/>
            <a:ext cx="2448272" cy="253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3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kdörtgen 1"/>
          <p:cNvSpPr>
            <a:spLocks noChangeArrowheads="1"/>
          </p:cNvSpPr>
          <p:nvPr/>
        </p:nvSpPr>
        <p:spPr bwMode="auto">
          <a:xfrm>
            <a:off x="935732" y="1988840"/>
            <a:ext cx="727253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Dünyada her yıl yaklaşık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10 milyon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 yeni verem hastası ortaya çıkmakta,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Yaklaşık 1,5 milyon insan da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 dirty="0"/>
              <a:t>veremden ölmektedir.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4 Dikdörtgen"/>
          <p:cNvSpPr>
            <a:spLocks noChangeArrowheads="1"/>
          </p:cNvSpPr>
          <p:nvPr/>
        </p:nvSpPr>
        <p:spPr bwMode="auto">
          <a:xfrm>
            <a:off x="504031" y="1581150"/>
            <a:ext cx="81359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800" b="0" dirty="0"/>
              <a:t>Dünya nüfusunun dörtte biri verem basili ile </a:t>
            </a:r>
            <a:r>
              <a:rPr lang="tr-TR" altLang="tr-TR" sz="2800" b="0" dirty="0" err="1"/>
              <a:t>enfektedir</a:t>
            </a:r>
            <a:r>
              <a:rPr lang="tr-TR" altLang="tr-TR" sz="2800" b="0" dirty="0"/>
              <a:t> (vücuduna verem mikrobu yerleşmiştir).</a:t>
            </a:r>
          </a:p>
        </p:txBody>
      </p:sp>
      <p:sp>
        <p:nvSpPr>
          <p:cNvPr id="9219" name="24 Dikdörtgen"/>
          <p:cNvSpPr>
            <a:spLocks noChangeArrowheads="1"/>
          </p:cNvSpPr>
          <p:nvPr/>
        </p:nvSpPr>
        <p:spPr bwMode="auto">
          <a:xfrm>
            <a:off x="504030" y="3450907"/>
            <a:ext cx="81359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800" b="0" dirty="0"/>
              <a:t>Verem basili ile </a:t>
            </a:r>
            <a:r>
              <a:rPr lang="tr-TR" altLang="tr-TR" sz="2800" b="0" dirty="0" err="1"/>
              <a:t>enfekte</a:t>
            </a:r>
            <a:r>
              <a:rPr lang="tr-TR" altLang="tr-TR" sz="2800" b="0" dirty="0"/>
              <a:t> olanların %5-15’inin yaşamlarının bir  döneminde verem hastası olma ihtimali vardır.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1619250" y="511175"/>
            <a:ext cx="5689600" cy="584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200" dirty="0">
                <a:solidFill>
                  <a:srgbClr val="AF220B"/>
                </a:solidFill>
                <a:latin typeface="+mj-lt"/>
              </a:rPr>
              <a:t>Türkiye’de Verem</a:t>
            </a:r>
          </a:p>
        </p:txBody>
      </p:sp>
      <p:graphicFrame>
        <p:nvGraphicFramePr>
          <p:cNvPr id="4" name="Grafik 3">
            <a:extLst>
              <a:ext uri="{FF2B5EF4-FFF2-40B4-BE49-F238E27FC236}">
                <a16:creationId xmlns="" xmlns:a16="http://schemas.microsoft.com/office/drawing/2014/main" id="{8D6A0D16-0049-46C5-A025-BE4834FAB7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794716"/>
              </p:ext>
            </p:extLst>
          </p:nvPr>
        </p:nvGraphicFramePr>
        <p:xfrm>
          <a:off x="683568" y="1412776"/>
          <a:ext cx="75608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755576" y="476672"/>
            <a:ext cx="6841306" cy="10772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Türkiye’de 2020 Yılı </a:t>
            </a:r>
          </a:p>
          <a:p>
            <a:pPr algn="ctr" eaLnBrk="1" hangingPunct="1"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Hastaları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BFEB22D5-D39A-4156-9B7E-C9C164D94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488" y="2080046"/>
            <a:ext cx="4377776" cy="51379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94000"/>
              </a:schemeClr>
            </a:solidFill>
            <a:miter lim="800000"/>
            <a:headEnd/>
            <a:tailEnd/>
          </a:ln>
        </p:spPr>
        <p:txBody>
          <a:bodyPr vert="horz" anchor="ctr" anchorCtr="1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ctr">
              <a:buNone/>
            </a:pPr>
            <a:r>
              <a:rPr lang="tr-TR" altLang="tr-TR" sz="2400" b="1" dirty="0">
                <a:cs typeface="Arial" panose="020B0604020202020204" pitchFamily="34" charset="0"/>
              </a:rPr>
              <a:t>Toplam TB hasta sayısı: 8.925</a:t>
            </a:r>
          </a:p>
        </p:txBody>
      </p:sp>
      <p:graphicFrame>
        <p:nvGraphicFramePr>
          <p:cNvPr id="7" name="Group 5">
            <a:extLst>
              <a:ext uri="{FF2B5EF4-FFF2-40B4-BE49-F238E27FC236}">
                <a16:creationId xmlns="" xmlns:a16="http://schemas.microsoft.com/office/drawing/2014/main" id="{950A377E-AE1F-4D56-8ACF-19B9F8D73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254632"/>
              </p:ext>
            </p:extLst>
          </p:nvPr>
        </p:nvGraphicFramePr>
        <p:xfrm>
          <a:off x="5004048" y="2901493"/>
          <a:ext cx="3642950" cy="1620000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24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3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Cinsiyet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Sayı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Yüzde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6885022"/>
                  </a:ext>
                </a:extLst>
              </a:tr>
              <a:tr h="540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Erkek</a:t>
                      </a: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Kadın</a:t>
                      </a: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3.817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56">
            <a:extLst>
              <a:ext uri="{FF2B5EF4-FFF2-40B4-BE49-F238E27FC236}">
                <a16:creationId xmlns="" xmlns:a16="http://schemas.microsoft.com/office/drawing/2014/main" id="{042E2F46-DC29-4D16-8A2F-E2A97BE4E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997472"/>
              </p:ext>
            </p:extLst>
          </p:nvPr>
        </p:nvGraphicFramePr>
        <p:xfrm>
          <a:off x="2103207" y="4824743"/>
          <a:ext cx="4704565" cy="1466850"/>
        </p:xfrm>
        <a:graphic>
          <a:graphicData uri="http://schemas.openxmlformats.org/drawingml/2006/table">
            <a:tbl>
              <a:tblPr/>
              <a:tblGrid>
                <a:gridCol w="21807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6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Hastalığın yeri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Sayı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Yüzde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308568"/>
                  </a:ext>
                </a:extLst>
              </a:tr>
              <a:tr h="45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Akciğer TB</a:t>
                      </a: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5.802</a:t>
                      </a:r>
                    </a:p>
                  </a:txBody>
                  <a:tcPr marL="1143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9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Akciğer dışı TB</a:t>
                      </a: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3.123</a:t>
                      </a:r>
                    </a:p>
                  </a:txBody>
                  <a:tcPr marL="11430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31">
            <a:extLst>
              <a:ext uri="{FF2B5EF4-FFF2-40B4-BE49-F238E27FC236}">
                <a16:creationId xmlns="" xmlns:a16="http://schemas.microsoft.com/office/drawing/2014/main" id="{70348E39-42B9-4BE0-8D07-71E9F4FBE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448096"/>
              </p:ext>
            </p:extLst>
          </p:nvPr>
        </p:nvGraphicFramePr>
        <p:xfrm>
          <a:off x="400722" y="2901493"/>
          <a:ext cx="4387302" cy="1635110"/>
        </p:xfrm>
        <a:graphic>
          <a:graphicData uri="http://schemas.openxmlformats.org/drawingml/2006/table">
            <a:tbl>
              <a:tblPr/>
              <a:tblGrid>
                <a:gridCol w="24430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69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Hasta tipi</a:t>
                      </a:r>
                    </a:p>
                  </a:txBody>
                  <a:tcPr marL="121920" marR="121920" marT="45774" marB="45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Sayı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Yüzde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4895960"/>
                  </a:ext>
                </a:extLst>
              </a:tr>
              <a:tr h="4669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Yeni hasta </a:t>
                      </a: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74" marB="45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60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Önceden tedavi görmüş hasta</a:t>
                      </a:r>
                      <a:endParaRPr kumimoji="0" lang="tr-TR" alt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74" marB="45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85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Picture17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062163"/>
            <a:ext cx="3386137" cy="2643187"/>
          </a:xfrm>
        </p:spPr>
      </p:pic>
      <p:sp>
        <p:nvSpPr>
          <p:cNvPr id="2" name="3 Yuvarlatılmış Dikdörtgen"/>
          <p:cNvSpPr>
            <a:spLocks noGrp="1" noChangeArrowheads="1"/>
          </p:cNvSpPr>
          <p:nvPr>
            <p:ph type="title"/>
          </p:nvPr>
        </p:nvSpPr>
        <p:spPr>
          <a:xfrm>
            <a:off x="1066800" y="590550"/>
            <a:ext cx="5916613" cy="12542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0" algn="ctr">
            <a:rou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cap="none" dirty="0">
                <a:solidFill>
                  <a:srgbClr val="AF220B"/>
                </a:solidFill>
                <a:cs typeface="Arial" charset="0"/>
              </a:rPr>
              <a:t>Verem Mikrobunun Özellikleri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284663" y="4797425"/>
            <a:ext cx="37449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solidFill>
                  <a:srgbClr val="0000FF"/>
                </a:solidFill>
                <a:latin typeface="+mn-lt"/>
              </a:rPr>
              <a:t>Verem mikrobunun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solidFill>
                  <a:srgbClr val="0000FF"/>
                </a:solidFill>
                <a:latin typeface="+mn-lt"/>
              </a:rPr>
              <a:t>elektron mikroskobundaki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b="0" dirty="0">
                <a:solidFill>
                  <a:srgbClr val="0000FF"/>
                </a:solidFill>
                <a:latin typeface="+mn-lt"/>
              </a:rPr>
              <a:t>görünümü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467544" y="1809597"/>
            <a:ext cx="3598862" cy="467995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/>
                </a:solidFill>
                <a:cs typeface="Arial" charset="0"/>
              </a:rPr>
              <a:t>Verem mikrobu, güneş görmeyen ortamlarda havada uzun süre canlı kalabilir.</a:t>
            </a:r>
          </a:p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schemeClr val="tx1"/>
              </a:solidFill>
              <a:cs typeface="Arial" charset="0"/>
            </a:endParaRPr>
          </a:p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/>
                </a:solidFill>
                <a:cs typeface="Arial" charset="0"/>
              </a:rPr>
              <a:t>Güneşten gelen ultraviyole ışınları verem mikrobunu kısa sürede öldürür.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Yuvarlatılmış Dikdörtgen"/>
          <p:cNvSpPr>
            <a:spLocks noGrp="1" noChangeArrowheads="1"/>
          </p:cNvSpPr>
          <p:nvPr>
            <p:ph idx="1"/>
          </p:nvPr>
        </p:nvSpPr>
        <p:spPr>
          <a:xfrm>
            <a:off x="467544" y="1973263"/>
            <a:ext cx="8136904" cy="1843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cs typeface="Arial" panose="020B0604020202020204" pitchFamily="34" charset="0"/>
              </a:rPr>
              <a:t>Verem,</a:t>
            </a:r>
            <a:r>
              <a:rPr lang="tr-TR" altLang="tr-TR" sz="28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tr-TR" altLang="tr-TR" sz="2800" dirty="0">
                <a:solidFill>
                  <a:srgbClr val="FF3300"/>
                </a:solidFill>
                <a:cs typeface="Arial" panose="020B0604020202020204" pitchFamily="34" charset="0"/>
              </a:rPr>
              <a:t>tedavi görmemiş veya düzenli tedavi görmeyen</a:t>
            </a:r>
            <a:r>
              <a:rPr lang="tr-TR" altLang="tr-TR" sz="28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tr-TR" altLang="tr-TR" sz="2800" dirty="0">
                <a:cs typeface="Arial" panose="020B0604020202020204" pitchFamily="34" charset="0"/>
              </a:rPr>
              <a:t>hastaların aksırma, öksürme ve  konuşmaları sırasında havaya yayılan mikropların </a:t>
            </a:r>
            <a:r>
              <a:rPr lang="tr-TR" altLang="tr-TR" sz="2800" dirty="0">
                <a:solidFill>
                  <a:srgbClr val="FF0000"/>
                </a:solidFill>
                <a:cs typeface="Arial" panose="020B0604020202020204" pitchFamily="34" charset="0"/>
              </a:rPr>
              <a:t>solunum yoluyla alınması </a:t>
            </a:r>
            <a:r>
              <a:rPr lang="tr-TR" altLang="tr-TR" sz="2800" dirty="0">
                <a:cs typeface="Arial" panose="020B0604020202020204" pitchFamily="34" charset="0"/>
              </a:rPr>
              <a:t>ile bulaşır.</a:t>
            </a:r>
          </a:p>
        </p:txBody>
      </p:sp>
      <p:pic>
        <p:nvPicPr>
          <p:cNvPr id="13315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83" b="1746"/>
          <a:stretch/>
        </p:blipFill>
        <p:spPr bwMode="auto">
          <a:xfrm>
            <a:off x="2843807" y="4221088"/>
            <a:ext cx="4118860" cy="23762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Yuvarlatılmış Dikdörtgen"/>
          <p:cNvSpPr>
            <a:spLocks noChangeArrowheads="1"/>
          </p:cNvSpPr>
          <p:nvPr/>
        </p:nvSpPr>
        <p:spPr bwMode="auto">
          <a:xfrm>
            <a:off x="1042988" y="4762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Hastalığı Nasıl Bulaşır?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el">
  <a:themeElements>
    <a:clrScheme name="Tem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m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2024</TotalTime>
  <Words>1045</Words>
  <Application>Microsoft Office PowerPoint</Application>
  <PresentationFormat>Ekran Gösterisi (4:3)</PresentationFormat>
  <Paragraphs>204</Paragraphs>
  <Slides>31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3" baseType="lpstr">
      <vt:lpstr>Temel</vt:lpstr>
      <vt:lpstr>Slide</vt:lpstr>
      <vt:lpstr>T.C.  Sağlık Bakanlığı Halk Sağlığı Genel Müdürlüğü Tüberküloz Dairesi Başkanlığı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Verem Mikrobunun Özellikleri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Verem Hastalığının Belirtileri Nelerdir?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Video Gözetimli DGT (VGT)</vt:lpstr>
      <vt:lpstr>PowerPoint Sunusu</vt:lpstr>
      <vt:lpstr>PowerPoint Sunusu</vt:lpstr>
      <vt:lpstr>PowerPoint Sunusu</vt:lpstr>
      <vt:lpstr>PowerPoint Sunusu</vt:lpstr>
      <vt:lpstr>PowerPoint Sunusu</vt:lpstr>
      <vt:lpstr>Evde Korunma Önlemleri</vt:lpstr>
      <vt:lpstr>Verem Hastaları Çevresindeki İnsanları Hastalıktan Nasıl Koruyabilir?</vt:lpstr>
      <vt:lpstr>PowerPoint Sunusu</vt:lpstr>
      <vt:lpstr>HEDEFİMİZ  VEREMSİZ BİR TÜRKİYE!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CASPER</cp:lastModifiedBy>
  <cp:revision>585</cp:revision>
  <cp:lastPrinted>2015-12-14T11:44:02Z</cp:lastPrinted>
  <dcterms:created xsi:type="dcterms:W3CDTF">2011-11-11T12:01:31Z</dcterms:created>
  <dcterms:modified xsi:type="dcterms:W3CDTF">2022-01-03T11:06:39Z</dcterms:modified>
</cp:coreProperties>
</file>